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50" r:id="rId1"/>
    <p:sldMasterId id="2147483651" r:id="rId2"/>
    <p:sldMasterId id="2147483675" r:id="rId3"/>
  </p:sldMasterIdLst>
  <p:notesMasterIdLst>
    <p:notesMasterId r:id="rId16"/>
  </p:notesMasterIdLst>
  <p:handoutMasterIdLst>
    <p:handoutMasterId r:id="rId17"/>
  </p:handoutMasterIdLst>
  <p:sldIdLst>
    <p:sldId id="293" r:id="rId4"/>
    <p:sldId id="611" r:id="rId5"/>
    <p:sldId id="612" r:id="rId6"/>
    <p:sldId id="606" r:id="rId7"/>
    <p:sldId id="617" r:id="rId8"/>
    <p:sldId id="592" r:id="rId9"/>
    <p:sldId id="616" r:id="rId10"/>
    <p:sldId id="613" r:id="rId11"/>
    <p:sldId id="587" r:id="rId12"/>
    <p:sldId id="574" r:id="rId13"/>
    <p:sldId id="591" r:id="rId14"/>
    <p:sldId id="573" r:id="rId15"/>
  </p:sldIdLst>
  <p:sldSz cx="10160000" cy="7620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5pPr>
    <a:lvl6pPr marL="2286000" algn="l" defTabSz="914400" rtl="0" eaLnBrk="1" latinLnBrk="0" hangingPunct="1"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6pPr>
    <a:lvl7pPr marL="2743200" algn="l" defTabSz="914400" rtl="0" eaLnBrk="1" latinLnBrk="0" hangingPunct="1"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7pPr>
    <a:lvl8pPr marL="3200400" algn="l" defTabSz="914400" rtl="0" eaLnBrk="1" latinLnBrk="0" hangingPunct="1"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8pPr>
    <a:lvl9pPr marL="3657600" algn="l" defTabSz="914400" rtl="0" eaLnBrk="1" latinLnBrk="0" hangingPunct="1">
      <a:defRPr u="sng" kern="1200">
        <a:solidFill>
          <a:schemeClr val="bg1"/>
        </a:solidFill>
        <a:latin typeface="Myriad Roman" pitchFamily="34" charset="0"/>
        <a:ea typeface="Arial Unicode MS" pitchFamily="34" charset="-120"/>
        <a:cs typeface="Arial Unicode MS" pitchFamily="34" charset="-12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CC"/>
    <a:srgbClr val="006666"/>
    <a:srgbClr val="1574FF"/>
    <a:srgbClr val="3399FF"/>
    <a:srgbClr val="FFCC66"/>
    <a:srgbClr val="6699FF"/>
    <a:srgbClr val="0099FF"/>
    <a:srgbClr val="009999"/>
    <a:srgbClr val="3399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5" autoAdjust="0"/>
    <p:restoredTop sz="93610" autoAdjust="0"/>
  </p:normalViewPr>
  <p:slideViewPr>
    <p:cSldViewPr>
      <p:cViewPr varScale="1">
        <p:scale>
          <a:sx n="90" d="100"/>
          <a:sy n="90" d="100"/>
        </p:scale>
        <p:origin x="438" y="8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1416" y="-72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06656887876419"/>
          <c:y val="0.15905236921002003"/>
          <c:w val="0.52993418182418461"/>
          <c:h val="0.76879271460268739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explosion val="4"/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1-9F15-46CD-B09F-AC143770D9C2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3-9F15-46CD-B09F-AC143770D9C2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5-9F15-46CD-B09F-AC143770D9C2}"/>
              </c:ext>
            </c:extLst>
          </c:dPt>
          <c:dLbls>
            <c:dLbl>
              <c:idx val="0"/>
              <c:layout>
                <c:manualLayout>
                  <c:x val="-0.10557878381848242"/>
                  <c:y val="0.1691436713034985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zh-TW" altLang="en-US" dirty="0"/>
                      <a:t>消費性</a:t>
                    </a:r>
                    <a:r>
                      <a:rPr lang="zh-TW" altLang="en-US" baseline="0" dirty="0"/>
                      <a:t>
</a:t>
                    </a:r>
                    <a:fld id="{197EB0D7-2BF1-434A-939B-3EB7E1D2672A}" type="PERCENTAGE">
                      <a:rPr lang="en-US" altLang="zh-TW" baseline="0"/>
                      <a:pPr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[百分比]</a:t>
                    </a:fld>
                    <a:endParaRPr lang="zh-TW" altLang="en-US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5168292403646"/>
                      <c:h val="0.214419655398000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15-46CD-B09F-AC143770D9C2}"/>
                </c:ext>
              </c:extLst>
            </c:dLbl>
            <c:dLbl>
              <c:idx val="1"/>
              <c:layout>
                <c:manualLayout>
                  <c:x val="-0.13101535128574585"/>
                  <c:y val="-0.23125518163126219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微控制器
</a:t>
                    </a:r>
                    <a:r>
                      <a:rPr lang="en-US" altLang="zh-TW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46%</a:t>
                    </a:r>
                    <a:endParaRPr lang="zh-TW" altLang="en-US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15-46CD-B09F-AC143770D9C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zh-TW" altLang="en-US" sz="1200" dirty="0">
                        <a:solidFill>
                          <a:schemeClr val="bg1"/>
                        </a:solidFill>
                      </a:rPr>
                      <a:t>多媒體
</a:t>
                    </a:r>
                    <a:r>
                      <a:rPr lang="en-US" altLang="zh-TW" sz="1200" dirty="0">
                        <a:solidFill>
                          <a:schemeClr val="bg1"/>
                        </a:solidFill>
                      </a:rPr>
                      <a:t>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15-46CD-B09F-AC143770D9C2}"/>
                </c:ext>
              </c:extLst>
            </c:dLbl>
            <c:dLbl>
              <c:idx val="3"/>
              <c:layout>
                <c:manualLayout>
                  <c:x val="-3.4936422519013625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zh-TW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其他
</a:t>
                    </a:r>
                    <a:r>
                      <a:rPr lang="en-US" altLang="zh-TW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44871164764325"/>
                      <c:h val="0.2679268651076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F15-46CD-B09F-AC143770D9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Consumer</c:v>
                </c:pt>
                <c:pt idx="1">
                  <c:v>MCU</c:v>
                </c:pt>
                <c:pt idx="2">
                  <c:v>Muti-Media</c:v>
                </c:pt>
                <c:pt idx="3">
                  <c:v>USB&amp;Others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9</c:v>
                </c:pt>
                <c:pt idx="1">
                  <c:v>46</c:v>
                </c:pt>
                <c:pt idx="2">
                  <c:v>44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15-46CD-B09F-AC143770D9C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/>
              <a:t>111</a:t>
            </a:r>
            <a:r>
              <a:rPr lang="zh-TW" altLang="en-US" dirty="0"/>
              <a:t>年</a:t>
            </a:r>
            <a:endParaRPr lang="en-US" altLang="zh-TW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21506488385822053"/>
          <c:y val="0.24012387670088697"/>
          <c:w val="0.57678694741978564"/>
          <c:h val="0.70151656557775011"/>
        </c:manualLayout>
      </c:layout>
      <c:pieChart>
        <c:varyColors val="1"/>
        <c:ser>
          <c:idx val="0"/>
          <c:order val="0"/>
          <c:tx>
            <c:strRef>
              <c:f>Vedio圖表!$H$35</c:f>
              <c:strCache>
                <c:ptCount val="1"/>
                <c:pt idx="0">
                  <c:v>2022 1-9月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9-44C1-A698-3E4E1B8C3F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9-44C1-A698-3E4E1B8C3F5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D99-44C1-A698-3E4E1B8C3F5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D99-44C1-A698-3E4E1B8C3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Vedio圖表!$G$36:$G$37</c:f>
              <c:strCache>
                <c:ptCount val="2"/>
                <c:pt idx="0">
                  <c:v>筆電</c:v>
                </c:pt>
                <c:pt idx="1">
                  <c:v>非筆電</c:v>
                </c:pt>
              </c:strCache>
            </c:strRef>
          </c:cat>
          <c:val>
            <c:numRef>
              <c:f>Vedio圖表!$H$36:$H$37</c:f>
              <c:numCache>
                <c:formatCode>_-* #,##0_-;\-* #,##0_-;_-* "-"??_-;_-@_-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9-44C1-A698-3E4E1B8C3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23548581748003"/>
          <c:y val="0.12951182564794828"/>
          <c:w val="0.40983463711003787"/>
          <c:h val="6.2458216929338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35783581718478"/>
          <c:y val="0.16813071607800351"/>
          <c:w val="0.53590291964422632"/>
          <c:h val="0.77417080362229818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26-45FF-803F-52063AC935B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26-45FF-803F-52063AC935B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26-45FF-803F-52063AC935B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126-45FF-803F-52063AC935B5}"/>
              </c:ext>
            </c:extLst>
          </c:dPt>
          <c:dLbls>
            <c:dLbl>
              <c:idx val="0"/>
              <c:layout>
                <c:manualLayout>
                  <c:x val="-0.13627030249547123"/>
                  <c:y val="0.2242285474022887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zh-TW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消費性</a:t>
                    </a:r>
                    <a:r>
                      <a:rPr lang="zh-TW" altLang="en-US" sz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en-US" altLang="zh-TW" sz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23637022183769"/>
                      <c:h val="0.20295599988053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126-45FF-803F-52063AC935B5}"/>
                </c:ext>
              </c:extLst>
            </c:dLbl>
            <c:dLbl>
              <c:idx val="1"/>
              <c:layout>
                <c:manualLayout>
                  <c:x val="-0.1875298671946847"/>
                  <c:y val="-0.2028949581368140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微控制器
</a:t>
                    </a:r>
                    <a:r>
                      <a:rPr lang="en-US" altLang="zh-TW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36%</a:t>
                    </a:r>
                    <a:endParaRPr lang="zh-TW" alt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6-45FF-803F-52063AC935B5}"/>
                </c:ext>
              </c:extLst>
            </c:dLbl>
            <c:dLbl>
              <c:idx val="2"/>
              <c:layout>
                <c:manualLayout>
                  <c:x val="0.18450768656626582"/>
                  <c:y val="-1.806551862820372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chemeClr val="bg1"/>
                        </a:solidFill>
                      </a:rPr>
                      <a:t>多媒體
</a:t>
                    </a:r>
                    <a:r>
                      <a:rPr lang="en-US" altLang="zh-TW" dirty="0">
                        <a:solidFill>
                          <a:schemeClr val="bg1"/>
                        </a:solidFill>
                      </a:rPr>
                      <a:t>43%</a:t>
                    </a:r>
                    <a:endParaRPr lang="zh-TW" alt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26-45FF-803F-52063AC935B5}"/>
                </c:ext>
              </c:extLst>
            </c:dLbl>
            <c:dLbl>
              <c:idx val="3"/>
              <c:layout>
                <c:manualLayout>
                  <c:x val="-3.263630563280244E-2"/>
                  <c:y val="1.8280867244342072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zh-TW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其他
</a:t>
                    </a:r>
                    <a:r>
                      <a:rPr lang="en-US" altLang="zh-TW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44871164764325"/>
                      <c:h val="0.2679268651076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126-45FF-803F-52063AC93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Consumer</c:v>
                </c:pt>
                <c:pt idx="1">
                  <c:v>MCU</c:v>
                </c:pt>
                <c:pt idx="2">
                  <c:v>Muti-Media</c:v>
                </c:pt>
                <c:pt idx="3">
                  <c:v>USB&amp;Others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20</c:v>
                </c:pt>
                <c:pt idx="1">
                  <c:v>36</c:v>
                </c:pt>
                <c:pt idx="2">
                  <c:v>46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26-45FF-803F-52063AC935B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zh-T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4182679146903"/>
          <c:y val="0.19970347620236037"/>
          <c:w val="0.53590291964422632"/>
          <c:h val="0.77417080362229818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034-44C8-8D16-EB63C7571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034-44C8-8D16-EB63C7571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034-44C8-8D16-EB63C75717E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034-44C8-8D16-EB63C75717E5}"/>
              </c:ext>
            </c:extLst>
          </c:dPt>
          <c:dLbls>
            <c:dLbl>
              <c:idx val="0"/>
              <c:layout>
                <c:manualLayout>
                  <c:x val="-0.18113979234154096"/>
                  <c:y val="0.202133874976738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1200" dirty="0">
                        <a:solidFill>
                          <a:schemeClr val="accent3"/>
                        </a:solidFill>
                      </a:rPr>
                      <a:t>消費性
</a:t>
                    </a:r>
                    <a:r>
                      <a:rPr lang="en-US" altLang="zh-TW" sz="1200" dirty="0">
                        <a:solidFill>
                          <a:schemeClr val="accent3"/>
                        </a:solidFill>
                      </a:rPr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72237811174948"/>
                      <c:h val="0.322817834416956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34-44C8-8D16-EB63C75717E5}"/>
                </c:ext>
              </c:extLst>
            </c:dLbl>
            <c:dLbl>
              <c:idx val="1"/>
              <c:layout>
                <c:manualLayout>
                  <c:x val="-0.19085327140323094"/>
                  <c:y val="-0.210852691651315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微控制器
</a:t>
                    </a:r>
                    <a:r>
                      <a:rPr lang="en-US" altLang="zh-TW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42%</a:t>
                    </a:r>
                    <a:endParaRPr lang="zh-TW" alt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1834501327107"/>
                      <c:h val="0.21176639031504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034-44C8-8D16-EB63C75717E5}"/>
                </c:ext>
              </c:extLst>
            </c:dLbl>
            <c:dLbl>
              <c:idx val="2"/>
              <c:layout>
                <c:manualLayout>
                  <c:x val="0.29632064949142678"/>
                  <c:y val="2.13906829063515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dirty="0">
                        <a:solidFill>
                          <a:schemeClr val="bg1"/>
                        </a:solidFill>
                      </a:rPr>
                      <a:t>多媒體
</a:t>
                    </a:r>
                    <a:r>
                      <a:rPr lang="en-US" altLang="zh-TW" dirty="0">
                        <a:solidFill>
                          <a:schemeClr val="bg1"/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98874873661437"/>
                      <c:h val="0.32459618377983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034-44C8-8D16-EB63C75717E5}"/>
                </c:ext>
              </c:extLst>
            </c:dLbl>
            <c:dLbl>
              <c:idx val="3"/>
              <c:layout>
                <c:manualLayout>
                  <c:x val="-4.3848836533735731E-3"/>
                  <c:y val="2.91698343477125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1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Others</a:t>
                    </a:r>
                  </a:p>
                  <a:p>
                    <a:pPr>
                      <a:defRPr sz="1100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en-US" altLang="zh-TW" sz="11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7552363440513"/>
                      <c:h val="0.19562960996770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034-44C8-8D16-EB63C7571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Consumer</c:v>
                </c:pt>
                <c:pt idx="1">
                  <c:v>MCU</c:v>
                </c:pt>
                <c:pt idx="2">
                  <c:v>Muti-Media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15</c:v>
                </c:pt>
                <c:pt idx="1">
                  <c:v>42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34-44C8-8D16-EB63C7571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/>
              <a:t>109</a:t>
            </a:r>
            <a:r>
              <a:rPr lang="zh-TW" altLang="en-US" dirty="0"/>
              <a:t>年</a:t>
            </a:r>
            <a:endParaRPr lang="en-US" altLang="zh-TW" dirty="0"/>
          </a:p>
        </c:rich>
      </c:tx>
      <c:layout>
        <c:manualLayout>
          <c:xMode val="edge"/>
          <c:yMode val="edge"/>
          <c:x val="0.42095641559978758"/>
          <c:y val="8.6797559216584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27239908525378292"/>
          <c:y val="0.33118636535676826"/>
          <c:w val="0.45261815751976459"/>
          <c:h val="0.47559993334073997"/>
        </c:manualLayout>
      </c:layout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347022941905009"/>
          <c:y val="0.17031605716125703"/>
          <c:w val="0.79254350566250664"/>
          <c:h val="7.573311063365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/>
              <a:t>110</a:t>
            </a:r>
            <a:r>
              <a:rPr lang="zh-TW" altLang="en-US" dirty="0"/>
              <a:t>年</a:t>
            </a:r>
            <a:endParaRPr lang="en-US" altLang="zh-TW" dirty="0"/>
          </a:p>
        </c:rich>
      </c:tx>
      <c:layout>
        <c:manualLayout>
          <c:xMode val="edge"/>
          <c:yMode val="edge"/>
          <c:x val="0.42095641559978758"/>
          <c:y val="7.1851009021596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24395046894295919"/>
          <c:y val="0.28335740473280746"/>
          <c:w val="0.47822191219950588"/>
          <c:h val="0.50250372369171792"/>
        </c:manualLayout>
      </c:layout>
      <c:pieChart>
        <c:varyColors val="1"/>
        <c:ser>
          <c:idx val="0"/>
          <c:order val="0"/>
          <c:tx>
            <c:strRef>
              <c:f>工作表2!$C$1</c:f>
              <c:strCache>
                <c:ptCount val="1"/>
                <c:pt idx="0">
                  <c:v>2021 1~9月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06-48C8-B1B0-F3BB249E1D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06-48C8-B1B0-F3BB249E1D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06-48C8-B1B0-F3BB249E1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工作表2!$B$2:$B$4</c:f>
              <c:strCache>
                <c:ptCount val="3"/>
                <c:pt idx="0">
                  <c:v>GP MCU</c:v>
                </c:pt>
                <c:pt idx="1">
                  <c:v>USB MCU</c:v>
                </c:pt>
                <c:pt idx="2">
                  <c:v>SOC MCU</c:v>
                </c:pt>
              </c:strCache>
            </c:strRef>
          </c:cat>
          <c:val>
            <c:numRef>
              <c:f>工作表2!$C$2:$C$4</c:f>
              <c:numCache>
                <c:formatCode>General</c:formatCode>
                <c:ptCount val="3"/>
                <c:pt idx="0" formatCode="#,##0_ ">
                  <c:v>52</c:v>
                </c:pt>
                <c:pt idx="1">
                  <c:v>26</c:v>
                </c:pt>
                <c:pt idx="2" formatCode="#,##0_ 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06-48C8-B1B0-F3BB249E1D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226272005956739"/>
          <c:y val="0.15238019692727173"/>
          <c:w val="0.79254350566250664"/>
          <c:h val="7.573311063365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111</a:t>
            </a:r>
            <a:r>
              <a:rPr lang="zh-TW" altLang="en-US"/>
              <a:t>年</a:t>
            </a:r>
            <a:endParaRPr lang="en-US" altLang="zh-TW"/>
          </a:p>
        </c:rich>
      </c:tx>
      <c:layout>
        <c:manualLayout>
          <c:xMode val="edge"/>
          <c:yMode val="edge"/>
          <c:x val="0.45224999999999999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31642930383751117"/>
          <c:y val="0.27989358570697187"/>
          <c:w val="0.44199991273425404"/>
          <c:h val="0.58011738672793522"/>
        </c:manualLayout>
      </c:layout>
      <c:pieChart>
        <c:varyColors val="1"/>
        <c:ser>
          <c:idx val="0"/>
          <c:order val="0"/>
          <c:tx>
            <c:strRef>
              <c:f>'[Microsoft PowerPoint 的圖表 ]工作表2'!$C$1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06-4AE0-88FB-0137A396F8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06-4AE0-88FB-0137A396F8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06-4AE0-88FB-0137A396F8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PowerPoint 的圖表 ]工作表2'!$B$2:$B$4</c:f>
              <c:strCache>
                <c:ptCount val="3"/>
                <c:pt idx="0">
                  <c:v>GP MCU</c:v>
                </c:pt>
                <c:pt idx="1">
                  <c:v>USB MCU</c:v>
                </c:pt>
                <c:pt idx="2">
                  <c:v>SOC MCU</c:v>
                </c:pt>
              </c:strCache>
            </c:strRef>
          </c:cat>
          <c:val>
            <c:numRef>
              <c:f>'[Microsoft PowerPoint 的圖表 ]工作表2'!$C$2:$C$4</c:f>
              <c:numCache>
                <c:formatCode>General</c:formatCode>
                <c:ptCount val="3"/>
                <c:pt idx="0" formatCode="#,##0_ ">
                  <c:v>48</c:v>
                </c:pt>
                <c:pt idx="1">
                  <c:v>25</c:v>
                </c:pt>
                <c:pt idx="2" formatCode="#,##0_ 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06-4AE0-88FB-0137A396F8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049021532822829"/>
          <c:y val="0.13973189691408858"/>
          <c:w val="0.63997469293365616"/>
          <c:h val="0.10001609214096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1Q</a:t>
            </a:r>
          </a:p>
        </c:rich>
      </c:tx>
      <c:layout>
        <c:manualLayout>
          <c:xMode val="edge"/>
          <c:yMode val="edge"/>
          <c:x val="0.36379012922640241"/>
          <c:y val="6.5318874034572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24395046894295919"/>
          <c:y val="0.28335740473280746"/>
          <c:w val="0.55516806316617262"/>
          <c:h val="0.53921632164327415"/>
        </c:manualLayout>
      </c:layout>
      <c:pieChart>
        <c:varyColors val="1"/>
        <c:ser>
          <c:idx val="0"/>
          <c:order val="0"/>
          <c:tx>
            <c:strRef>
              <c:f>工作表2!$C$1</c:f>
              <c:strCache>
                <c:ptCount val="1"/>
                <c:pt idx="0">
                  <c:v>112年1Q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DE-4402-9FB4-A14B3BF059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DE-4402-9FB4-A14B3BF059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DE-4402-9FB4-A14B3BF059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工作表2!$B$2:$B$4</c:f>
              <c:strCache>
                <c:ptCount val="3"/>
                <c:pt idx="0">
                  <c:v>GP MCU</c:v>
                </c:pt>
                <c:pt idx="1">
                  <c:v>USB MCU</c:v>
                </c:pt>
                <c:pt idx="2">
                  <c:v>SOC MCU</c:v>
                </c:pt>
              </c:strCache>
            </c:strRef>
          </c:cat>
          <c:val>
            <c:numRef>
              <c:f>工作表2!$C$2:$C$4</c:f>
              <c:numCache>
                <c:formatCode>_-* #,##0_-;\-* #,##0_-;_-* "-"??_-;_-@_-</c:formatCode>
                <c:ptCount val="3"/>
                <c:pt idx="0" formatCode="#,##0_ ">
                  <c:v>97692867</c:v>
                </c:pt>
                <c:pt idx="1">
                  <c:v>55212486</c:v>
                </c:pt>
                <c:pt idx="2">
                  <c:v>70992593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DE-4402-9FB4-A14B3BF059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226262384101574"/>
          <c:y val="0.18039945334093263"/>
          <c:w val="0.79254350566250664"/>
          <c:h val="7.573311063365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600" dirty="0"/>
              <a:t>110</a:t>
            </a:r>
            <a:r>
              <a:rPr lang="zh-TW" altLang="en-US" sz="1600" dirty="0"/>
              <a:t>年</a:t>
            </a:r>
          </a:p>
        </c:rich>
      </c:tx>
      <c:layout>
        <c:manualLayout>
          <c:xMode val="edge"/>
          <c:yMode val="edge"/>
          <c:x val="0.48549999999999999"/>
          <c:y val="4.10161144885710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30696609798775154"/>
          <c:y val="0.22759228302798401"/>
          <c:w val="0.45551224846894139"/>
          <c:h val="0.672600331229346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05-470B-B48A-73ACAF460B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05-470B-B48A-73ACAF460B5E}"/>
              </c:ext>
            </c:extLst>
          </c:dPt>
          <c:dLbls>
            <c:dLbl>
              <c:idx val="0"/>
              <c:layout>
                <c:manualLayout>
                  <c:x val="-0.15915813648293964"/>
                  <c:y val="-6.902947476120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05-470B-B48A-73ACAF460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PowerPoint 的圖表 ]Vedio圖表'!$G$36:$G$37</c:f>
              <c:strCache>
                <c:ptCount val="2"/>
                <c:pt idx="0">
                  <c:v>筆電</c:v>
                </c:pt>
                <c:pt idx="1">
                  <c:v>非筆電</c:v>
                </c:pt>
              </c:strCache>
            </c:strRef>
          </c:cat>
          <c:val>
            <c:numRef>
              <c:f>'[Microsoft PowerPoint 的圖表 ]Vedio圖表'!$H$36:$H$37</c:f>
              <c:numCache>
                <c:formatCode>0%</c:formatCode>
                <c:ptCount val="2"/>
                <c:pt idx="0">
                  <c:v>0.50549114040296628</c:v>
                </c:pt>
                <c:pt idx="1">
                  <c:v>0.49450885959703361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05-470B-B48A-73ACAF460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26706036745405"/>
          <c:y val="0.12557810114121687"/>
          <c:w val="0.35202121609798775"/>
          <c:h val="7.8531003015168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1Q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21506488385822053"/>
          <c:y val="0.24012387670088697"/>
          <c:w val="0.57678694741978564"/>
          <c:h val="0.70151656557775011"/>
        </c:manualLayout>
      </c:layout>
      <c:pieChart>
        <c:varyColors val="1"/>
        <c:ser>
          <c:idx val="0"/>
          <c:order val="0"/>
          <c:tx>
            <c:strRef>
              <c:f>Vedio圖表!$H$35</c:f>
              <c:strCache>
                <c:ptCount val="1"/>
                <c:pt idx="0">
                  <c:v>2022 1Q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18-4E82-80CA-EE3582BA3F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18-4E82-80CA-EE3582BA3FC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D18-4E82-80CA-EE3582BA3FC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D18-4E82-80CA-EE3582BA3F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Vedio圖表!$G$36:$G$37</c:f>
              <c:strCache>
                <c:ptCount val="2"/>
                <c:pt idx="0">
                  <c:v>筆電</c:v>
                </c:pt>
                <c:pt idx="1">
                  <c:v>非筆電</c:v>
                </c:pt>
              </c:strCache>
            </c:strRef>
          </c:cat>
          <c:val>
            <c:numRef>
              <c:f>Vedio圖表!$H$36:$H$37</c:f>
              <c:numCache>
                <c:formatCode>_-* #,##0_-;\-* #,##0_-;_-* "-"??_-;_-@_-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18-4E82-80CA-EE3582BA3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23548581748003"/>
          <c:y val="0.12951182564794828"/>
          <c:w val="0.40983463711003787"/>
          <c:h val="6.2458216929338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t" anchorCtr="0" compatLnSpc="1">
            <a:prstTxWarp prst="textNoShape">
              <a:avLst/>
            </a:prstTxWarp>
          </a:bodyPr>
          <a:lstStyle>
            <a:lvl1pPr defTabSz="1074738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kumimoji="1" sz="1400" u="none">
                <a:solidFill>
                  <a:schemeClr val="bg2"/>
                </a:solidFill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t" anchorCtr="0" compatLnSpc="1">
            <a:prstTxWarp prst="textNoShape">
              <a:avLst/>
            </a:prstTxWarp>
          </a:bodyPr>
          <a:lstStyle>
            <a:lvl1pPr algn="r" defTabSz="1074738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kumimoji="1" sz="1400" u="none">
                <a:solidFill>
                  <a:schemeClr val="bg2"/>
                </a:solidFill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b" anchorCtr="0" compatLnSpc="1">
            <a:prstTxWarp prst="textNoShape">
              <a:avLst/>
            </a:prstTxWarp>
          </a:bodyPr>
          <a:lstStyle>
            <a:lvl1pPr defTabSz="1074738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kumimoji="1" sz="1400" u="none">
                <a:solidFill>
                  <a:schemeClr val="bg2"/>
                </a:solidFill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b" anchorCtr="0" compatLnSpc="1">
            <a:prstTxWarp prst="textNoShape">
              <a:avLst/>
            </a:prstTxWarp>
          </a:bodyPr>
          <a:lstStyle>
            <a:lvl1pPr algn="r" defTabSz="1074738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kumimoji="1" sz="1400" u="none">
                <a:solidFill>
                  <a:schemeClr val="bg2"/>
                </a:solidFill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69CF80A4-9C17-4420-A540-2F1568010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127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t" anchorCtr="0" compatLnSpc="1">
            <a:prstTxWarp prst="textNoShape">
              <a:avLst/>
            </a:prstTxWarp>
          </a:bodyPr>
          <a:lstStyle>
            <a:lvl1pPr defTabSz="1074738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kumimoji="1" sz="1400" u="none">
                <a:solidFill>
                  <a:schemeClr val="bg2"/>
                </a:solidFill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7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t" anchorCtr="0" compatLnSpc="1">
            <a:prstTxWarp prst="textNoShape">
              <a:avLst/>
            </a:prstTxWarp>
          </a:bodyPr>
          <a:lstStyle>
            <a:lvl1pPr algn="r" defTabSz="1074738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kumimoji="1" sz="1400" u="none">
                <a:solidFill>
                  <a:schemeClr val="bg2"/>
                </a:solidFill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3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b" anchorCtr="0" compatLnSpc="1">
            <a:prstTxWarp prst="textNoShape">
              <a:avLst/>
            </a:prstTxWarp>
          </a:bodyPr>
          <a:lstStyle>
            <a:lvl1pPr defTabSz="1074738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kumimoji="1" sz="1400" u="none">
                <a:solidFill>
                  <a:schemeClr val="bg2"/>
                </a:solidFill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71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422" tIns="53710" rIns="107422" bIns="53710" numCol="1" anchor="b" anchorCtr="0" compatLnSpc="1">
            <a:prstTxWarp prst="textNoShape">
              <a:avLst/>
            </a:prstTxWarp>
          </a:bodyPr>
          <a:lstStyle>
            <a:lvl1pPr algn="r" defTabSz="1074738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 kumimoji="1" sz="1400" u="none">
                <a:solidFill>
                  <a:schemeClr val="bg2"/>
                </a:solidFill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739A0D31-EA13-481A-893D-8C4BF3119E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968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Sans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Sans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Sans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Sans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San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3F0D510B-39E2-4BE0-B207-57F1F930FFFC}" type="slidenum">
              <a:rPr lang="zh-TW" altLang="en-US" u="none" smtClean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pPr/>
              <a:t>1</a:t>
            </a:fld>
            <a:endParaRPr lang="en-US" altLang="zh-TW" u="none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60086493-9823-475D-AB0F-52A9D21AC0A9}" type="slidenum">
              <a:rPr lang="zh-TW" altLang="en-US" u="none" smtClean="0">
                <a:solidFill>
                  <a:srgbClr val="EEECE1"/>
                </a:solidFill>
                <a:latin typeface="Times New Roman" pitchFamily="18" charset="0"/>
                <a:ea typeface="標楷體" pitchFamily="65" charset="-120"/>
              </a:rPr>
              <a:pPr/>
              <a:t>2</a:t>
            </a:fld>
            <a:endParaRPr lang="en-US" altLang="zh-TW" u="none">
              <a:solidFill>
                <a:srgbClr val="EEECE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4748213"/>
            <a:ext cx="5078413" cy="4351337"/>
          </a:xfrm>
          <a:noFill/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20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7902F-4D28-4594-B323-C8C1C9A62439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296863"/>
            <a:ext cx="3790950" cy="2843212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3494088"/>
            <a:ext cx="5767387" cy="5683250"/>
          </a:xfrm>
        </p:spPr>
        <p:txBody>
          <a:bodyPr/>
          <a:lstStyle/>
          <a:p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53035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4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None/>
              <a:tabLst/>
              <a:defRPr/>
            </a:pPr>
            <a:fld id="{739A0D31-EA13-481A-893D-8C4BF3119E24}" type="slidenum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pPr marL="0" marR="0" lvl="0" indent="0" algn="r" defTabSz="1074738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B2B2B2"/>
                </a:buClr>
                <a:buSzPct val="60000"/>
                <a:buFont typeface="Wingdings" pitchFamily="2" charset="2"/>
                <a:buNone/>
                <a:tabLst/>
                <a:defRPr/>
              </a:pPr>
              <a:t>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88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B7BDCE9C-87EA-4476-AE1D-7E0D6143BF1F}" type="slidenum">
              <a:rPr lang="zh-TW" altLang="en-US" u="none" smtClean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pPr/>
              <a:t>8</a:t>
            </a:fld>
            <a:endParaRPr lang="en-US" altLang="zh-TW" u="none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536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1A5DA44D-BEE5-4A01-A964-C785CF791B11}" type="slidenum">
              <a:rPr lang="zh-TW" altLang="en-US" u="none" smtClean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pPr/>
              <a:t>9</a:t>
            </a:fld>
            <a:endParaRPr lang="en-US" altLang="zh-TW" u="none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40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1A5DA44D-BEE5-4A01-A964-C785CF791B11}" type="slidenum">
              <a:rPr lang="zh-TW" altLang="en-US" u="none" smtClean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pPr/>
              <a:t>10</a:t>
            </a:fld>
            <a:endParaRPr lang="en-US" altLang="zh-TW" u="none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4738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74738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74738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74738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74738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2BF2BF72-BA49-41ED-B20E-C342D90E2C56}" type="slidenum">
              <a:rPr lang="zh-TW" altLang="en-US" u="none" smtClean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pPr/>
              <a:t>11</a:t>
            </a:fld>
            <a:endParaRPr lang="en-US" altLang="zh-TW" u="none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76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74738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37D324F7-7B4D-4FDC-912F-126A81121611}" type="slidenum">
              <a:rPr lang="zh-TW" altLang="en-US" u="none" smtClean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pPr/>
              <a:t>12</a:t>
            </a:fld>
            <a:endParaRPr lang="en-US" altLang="zh-TW" u="none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62000"/>
            <a:ext cx="4979987" cy="37338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4213"/>
          </a:xfrm>
          <a:noFill/>
        </p:spPr>
        <p:txBody>
          <a:bodyPr/>
          <a:lstStyle/>
          <a:p>
            <a:pPr eaLnBrk="1" hangingPunct="1"/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12697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06683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66000" y="609600"/>
            <a:ext cx="2286000" cy="6197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8000" y="609600"/>
            <a:ext cx="6705600" cy="6197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88927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59354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925624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698414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3275" y="1508125"/>
            <a:ext cx="4238625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94300" y="1508125"/>
            <a:ext cx="4238625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790656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340570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0094668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375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39343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579668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93427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478645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78688" y="425450"/>
            <a:ext cx="2173287" cy="62896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8825" y="425450"/>
            <a:ext cx="6367463" cy="62896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041085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8825" y="425450"/>
            <a:ext cx="8693150" cy="7350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03275" y="1508125"/>
            <a:ext cx="4238625" cy="5207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94300" y="1508125"/>
            <a:ext cx="4238625" cy="5207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451425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1044954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688953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88519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3275" y="1508125"/>
            <a:ext cx="4238625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94300" y="1508125"/>
            <a:ext cx="4238625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141008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94104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53793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519809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9928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282500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152496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822349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78688" y="425450"/>
            <a:ext cx="2173287" cy="62896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8825" y="425450"/>
            <a:ext cx="6367463" cy="62896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477802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8825" y="425450"/>
            <a:ext cx="8693150" cy="7350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03275" y="1508125"/>
            <a:ext cx="4238625" cy="5207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94300" y="1508125"/>
            <a:ext cx="4238625" cy="5207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73286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341663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73754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874802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9889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41361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204384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178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marL="12700" indent="-12700" algn="l" rtl="0" eaLnBrk="0" fontAlgn="base" hangingPunct="0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+mj-lt"/>
          <a:ea typeface="+mj-ea"/>
          <a:cs typeface="+mj-cs"/>
        </a:defRPr>
      </a:lvl1pPr>
      <a:lvl2pPr marL="12700" indent="-12700" algn="l" rtl="0" eaLnBrk="0" fontAlgn="base" hangingPunct="0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Myriad Roman"/>
        </a:defRPr>
      </a:lvl2pPr>
      <a:lvl3pPr marL="12700" indent="-12700" algn="l" rtl="0" eaLnBrk="0" fontAlgn="base" hangingPunct="0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Myriad Roman"/>
        </a:defRPr>
      </a:lvl3pPr>
      <a:lvl4pPr marL="12700" indent="-12700" algn="l" rtl="0" eaLnBrk="0" fontAlgn="base" hangingPunct="0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Myriad Roman"/>
        </a:defRPr>
      </a:lvl4pPr>
      <a:lvl5pPr marL="12700" indent="-12700" algn="l" rtl="0" eaLnBrk="0" fontAlgn="base" hangingPunct="0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Myriad Roman"/>
        </a:defRPr>
      </a:lvl5pPr>
      <a:lvl6pPr marL="469900" algn="l" rtl="0" fontAlgn="base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Myriad Roman"/>
        </a:defRPr>
      </a:lvl6pPr>
      <a:lvl7pPr marL="927100" algn="l" rtl="0" fontAlgn="base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Myriad Roman"/>
        </a:defRPr>
      </a:lvl7pPr>
      <a:lvl8pPr marL="1384300" algn="l" rtl="0" fontAlgn="base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Myriad Roman"/>
        </a:defRPr>
      </a:lvl8pPr>
      <a:lvl9pPr marL="1841500" algn="l" rtl="0" fontAlgn="base">
        <a:spcBef>
          <a:spcPct val="0"/>
        </a:spcBef>
        <a:spcAft>
          <a:spcPts val="200"/>
        </a:spcAft>
        <a:defRPr sz="4000" b="1">
          <a:solidFill>
            <a:srgbClr val="006666"/>
          </a:solidFill>
          <a:latin typeface="Myriad Roman"/>
        </a:defRPr>
      </a:lvl9pPr>
    </p:titleStyle>
    <p:bodyStyle>
      <a:lvl1pPr marL="12700" indent="-12700" algn="l" rtl="0" eaLnBrk="0" fontAlgn="base" hangingPunct="0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25400" indent="431800" algn="l" rtl="0" eaLnBrk="0" fontAlgn="base" hangingPunct="0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</a:defRPr>
      </a:lvl2pPr>
      <a:lvl3pPr marL="38100" indent="876300" algn="l" rtl="0" eaLnBrk="0" fontAlgn="base" hangingPunct="0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</a:defRPr>
      </a:lvl3pPr>
      <a:lvl4pPr marL="50800" indent="1320800" algn="l" rtl="0" eaLnBrk="0" fontAlgn="base" hangingPunct="0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</a:defRPr>
      </a:lvl4pPr>
      <a:lvl5pPr marL="63500" indent="1765300" algn="l" rtl="0" eaLnBrk="0" fontAlgn="base" hangingPunct="0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</a:defRPr>
      </a:lvl5pPr>
      <a:lvl6pPr marL="520700" algn="l" rtl="0" fontAlgn="base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</a:defRPr>
      </a:lvl6pPr>
      <a:lvl7pPr marL="977900" algn="l" rtl="0" fontAlgn="base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</a:defRPr>
      </a:lvl7pPr>
      <a:lvl8pPr marL="1435100" algn="l" rtl="0" fontAlgn="base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</a:defRPr>
      </a:lvl8pPr>
      <a:lvl9pPr marL="1892300" algn="l" rtl="0" fontAlgn="base">
        <a:spcBef>
          <a:spcPct val="0"/>
        </a:spcBef>
        <a:spcAft>
          <a:spcPts val="200"/>
        </a:spcAft>
        <a:defRPr sz="2800">
          <a:solidFill>
            <a:srgbClr val="000000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425450"/>
            <a:ext cx="869315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 Text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1508125"/>
            <a:ext cx="862965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Body Level One</a:t>
            </a:r>
          </a:p>
          <a:p>
            <a:pPr lvl="1"/>
            <a:r>
              <a:rPr lang="en-US" altLang="zh-TW"/>
              <a:t>Body Level Two</a:t>
            </a:r>
          </a:p>
          <a:p>
            <a:pPr lvl="2"/>
            <a:r>
              <a:rPr lang="en-US" altLang="zh-TW"/>
              <a:t>Body Level Three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225425" y="7035800"/>
            <a:ext cx="419100" cy="3143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5" tIns="50795" rIns="101595" bIns="50795">
            <a:spAutoFit/>
          </a:bodyPr>
          <a:lstStyle>
            <a:lvl1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pPr algn="ctr">
              <a:defRPr/>
            </a:pPr>
            <a:fld id="{09FF676C-5BFC-49B4-88D3-6DB21CA0BF66}" type="slidenum">
              <a:rPr lang="zh-TW" altLang="en-US" sz="1400" b="1" u="none" smtClean="0">
                <a:solidFill>
                  <a:schemeClr val="bg1"/>
                </a:solidFill>
                <a:latin typeface="Arial" pitchFamily="34" charset="0"/>
                <a:ea typeface="標楷體" pitchFamily="65" charset="-120"/>
              </a:rPr>
              <a:pPr algn="ctr">
                <a:defRPr/>
              </a:pPr>
              <a:t>‹#›</a:t>
            </a:fld>
            <a:endParaRPr lang="en-US" altLang="zh-TW" sz="1400" b="1" u="none">
              <a:solidFill>
                <a:schemeClr val="bg1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838200" y="1247775"/>
            <a:ext cx="8637588" cy="34925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Roman"/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33375" y="973138"/>
          <a:ext cx="5302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Image" r:id="rId16" imgW="3288889" imgH="2768254" progId="Photoshop.Image.7">
                  <p:embed/>
                </p:oleObj>
              </mc:Choice>
              <mc:Fallback>
                <p:oleObj name="Image" r:id="rId16" imgW="3288889" imgH="2768254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973138"/>
                        <a:ext cx="5302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9900CC"/>
                                </a:gs>
                                <a:gs pos="50000">
                                  <a:srgbClr val="CC00FF"/>
                                </a:gs>
                                <a:gs pos="100000">
                                  <a:srgbClr val="9900CC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2pPr>
      <a:lvl3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3pPr>
      <a:lvl4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4pPr>
      <a:lvl5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5pPr>
      <a:lvl6pPr marL="482600" algn="l" rtl="0" fontAlgn="base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6pPr>
      <a:lvl7pPr marL="939800" algn="l" rtl="0" fontAlgn="base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7pPr>
      <a:lvl8pPr marL="1397000" algn="l" rtl="0" fontAlgn="base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8pPr>
      <a:lvl9pPr marL="1854200" algn="l" rtl="0" fontAlgn="base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9pPr>
    </p:titleStyle>
    <p:bodyStyle>
      <a:lvl1pPr marL="363538" indent="-363538" algn="l" rtl="0" eaLnBrk="0" fontAlgn="base" hangingPunct="0">
        <a:spcBef>
          <a:spcPct val="0"/>
        </a:spcBef>
        <a:spcAft>
          <a:spcPts val="800"/>
        </a:spcAft>
        <a:buClr>
          <a:srgbClr val="CC3300"/>
        </a:buClr>
        <a:buSzPct val="80000"/>
        <a:buFont typeface="Wingdings" pitchFamily="2" charset="2"/>
        <a:buChar char="n"/>
        <a:defRPr sz="3000" b="1">
          <a:solidFill>
            <a:schemeClr val="bg2"/>
          </a:solidFill>
          <a:latin typeface="+mn-lt"/>
          <a:ea typeface="+mn-ea"/>
          <a:cs typeface="+mn-cs"/>
        </a:defRPr>
      </a:lvl1pPr>
      <a:lvl2pPr marL="900113" indent="-357188" algn="l" rtl="0" eaLnBrk="0" fontAlgn="base" hangingPunct="0">
        <a:spcBef>
          <a:spcPct val="0"/>
        </a:spcBef>
        <a:spcAft>
          <a:spcPts val="800"/>
        </a:spcAft>
        <a:buClr>
          <a:schemeClr val="bg2"/>
        </a:buClr>
        <a:buSzPct val="100000"/>
        <a:buFont typeface="Gungsuh" pitchFamily="18" charset="-127"/>
        <a:buChar char="−"/>
        <a:defRPr sz="2400">
          <a:solidFill>
            <a:schemeClr val="bg2"/>
          </a:solidFill>
          <a:latin typeface="+mn-lt"/>
          <a:ea typeface="+mn-ea"/>
          <a:cs typeface="+mn-cs"/>
        </a:defRPr>
      </a:lvl2pPr>
      <a:lvl3pPr marL="1263650" indent="-184150" algn="l" rtl="0" eaLnBrk="0" fontAlgn="base" hangingPunct="0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887538" indent="-271463" algn="l" rtl="0" eaLnBrk="0" fontAlgn="base" hangingPunct="0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4pPr>
      <a:lvl5pPr marL="3054350" indent="-406400" algn="l" rtl="0" eaLnBrk="0" fontAlgn="base" hangingPunct="0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5pPr>
      <a:lvl6pPr marL="3511550" indent="-406400" algn="l" rtl="0" fontAlgn="base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6pPr>
      <a:lvl7pPr marL="3968750" indent="-406400" algn="l" rtl="0" fontAlgn="base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7pPr>
      <a:lvl8pPr marL="4425950" indent="-406400" algn="l" rtl="0" fontAlgn="base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8pPr>
      <a:lvl9pPr marL="4883150" indent="-406400" algn="l" rtl="0" fontAlgn="base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425450"/>
            <a:ext cx="869315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 Text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1508125"/>
            <a:ext cx="862965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Body Level One</a:t>
            </a:r>
          </a:p>
          <a:p>
            <a:pPr lvl="1"/>
            <a:r>
              <a:rPr lang="en-US" altLang="zh-TW"/>
              <a:t>Body Level Two</a:t>
            </a:r>
          </a:p>
          <a:p>
            <a:pPr lvl="2"/>
            <a:r>
              <a:rPr lang="en-US" altLang="zh-TW"/>
              <a:t>Body Level Three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225425" y="7035800"/>
            <a:ext cx="419100" cy="3143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5" tIns="50795" rIns="101595" bIns="50795">
            <a:spAutoFit/>
          </a:bodyPr>
          <a:lstStyle>
            <a:lvl1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pPr algn="ctr">
              <a:defRPr/>
            </a:pPr>
            <a:fld id="{02C5D0A4-7746-4518-8D07-A67BB28F30BD}" type="slidenum">
              <a:rPr lang="zh-TW" altLang="en-US" sz="1400" b="1" u="none" smtClean="0">
                <a:solidFill>
                  <a:srgbClr val="FFFFFF"/>
                </a:solidFill>
                <a:latin typeface="Arial" pitchFamily="34" charset="0"/>
                <a:ea typeface="標楷體" pitchFamily="65" charset="-120"/>
              </a:rPr>
              <a:pPr algn="ctr">
                <a:defRPr/>
              </a:pPr>
              <a:t>‹#›</a:t>
            </a:fld>
            <a:endParaRPr lang="en-US" altLang="zh-TW" sz="1400" b="1" u="none">
              <a:solidFill>
                <a:srgbClr val="FFFFFF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838200" y="1247775"/>
            <a:ext cx="8637588" cy="34925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Roman"/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33375" y="973138"/>
          <a:ext cx="5302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Image" r:id="rId16" imgW="3288889" imgH="2768254" progId="Photoshop.Image.7">
                  <p:embed/>
                </p:oleObj>
              </mc:Choice>
              <mc:Fallback>
                <p:oleObj name="Image" r:id="rId16" imgW="3288889" imgH="2768254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973138"/>
                        <a:ext cx="5302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9900CC"/>
                                </a:gs>
                                <a:gs pos="50000">
                                  <a:srgbClr val="CC00FF"/>
                                </a:gs>
                                <a:gs pos="100000">
                                  <a:srgbClr val="9900CC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xStyles>
    <p:titleStyle>
      <a:lvl1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2pPr>
      <a:lvl3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3pPr>
      <a:lvl4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4pPr>
      <a:lvl5pPr marL="25400" indent="-25400" algn="l" rtl="0" eaLnBrk="0" fontAlgn="base" hangingPunct="0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5pPr>
      <a:lvl6pPr marL="482600" algn="l" rtl="0" fontAlgn="base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6pPr>
      <a:lvl7pPr marL="939800" algn="l" rtl="0" fontAlgn="base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7pPr>
      <a:lvl8pPr marL="1397000" algn="l" rtl="0" fontAlgn="base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8pPr>
      <a:lvl9pPr marL="1854200" algn="l" rtl="0" fontAlgn="base">
        <a:spcBef>
          <a:spcPct val="0"/>
        </a:spcBef>
        <a:spcAft>
          <a:spcPts val="200"/>
        </a:spcAft>
        <a:defRPr sz="3600" b="1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Myriad Roman"/>
          <a:ea typeface="Arial Unicode MS" pitchFamily="34" charset="-120"/>
          <a:cs typeface="Arial Unicode MS" pitchFamily="34" charset="-120"/>
        </a:defRPr>
      </a:lvl9pPr>
    </p:titleStyle>
    <p:bodyStyle>
      <a:lvl1pPr marL="363538" indent="-363538" algn="l" rtl="0" eaLnBrk="0" fontAlgn="base" hangingPunct="0">
        <a:spcBef>
          <a:spcPct val="0"/>
        </a:spcBef>
        <a:spcAft>
          <a:spcPts val="800"/>
        </a:spcAft>
        <a:buClr>
          <a:srgbClr val="CC3300"/>
        </a:buClr>
        <a:buSzPct val="80000"/>
        <a:buFont typeface="Wingdings" pitchFamily="2" charset="2"/>
        <a:buChar char="n"/>
        <a:defRPr sz="3000" b="1">
          <a:solidFill>
            <a:schemeClr val="bg2"/>
          </a:solidFill>
          <a:latin typeface="+mn-lt"/>
          <a:ea typeface="+mn-ea"/>
          <a:cs typeface="+mn-cs"/>
        </a:defRPr>
      </a:lvl1pPr>
      <a:lvl2pPr marL="900113" indent="-357188" algn="l" rtl="0" eaLnBrk="0" fontAlgn="base" hangingPunct="0">
        <a:spcBef>
          <a:spcPct val="0"/>
        </a:spcBef>
        <a:spcAft>
          <a:spcPts val="800"/>
        </a:spcAft>
        <a:buClr>
          <a:schemeClr val="bg2"/>
        </a:buClr>
        <a:buSzPct val="100000"/>
        <a:buFont typeface="Gungsuh" pitchFamily="18" charset="-127"/>
        <a:buChar char="−"/>
        <a:defRPr sz="2400">
          <a:solidFill>
            <a:schemeClr val="bg2"/>
          </a:solidFill>
          <a:latin typeface="+mn-lt"/>
          <a:ea typeface="+mn-ea"/>
          <a:cs typeface="+mn-cs"/>
        </a:defRPr>
      </a:lvl2pPr>
      <a:lvl3pPr marL="1263650" indent="-184150" algn="l" rtl="0" eaLnBrk="0" fontAlgn="base" hangingPunct="0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887538" indent="-271463" algn="l" rtl="0" eaLnBrk="0" fontAlgn="base" hangingPunct="0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4pPr>
      <a:lvl5pPr marL="3054350" indent="-406400" algn="l" rtl="0" eaLnBrk="0" fontAlgn="base" hangingPunct="0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5pPr>
      <a:lvl6pPr marL="3511550" indent="-406400" algn="l" rtl="0" fontAlgn="base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6pPr>
      <a:lvl7pPr marL="3968750" indent="-406400" algn="l" rtl="0" fontAlgn="base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7pPr>
      <a:lvl8pPr marL="4425950" indent="-406400" algn="l" rtl="0" fontAlgn="base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8pPr>
      <a:lvl9pPr marL="4883150" indent="-406400" algn="l" rtl="0" fontAlgn="base">
        <a:spcBef>
          <a:spcPct val="0"/>
        </a:spcBef>
        <a:spcAft>
          <a:spcPts val="800"/>
        </a:spcAft>
        <a:buClr>
          <a:srgbClr val="000000"/>
        </a:buClr>
        <a:buSzPct val="100000"/>
        <a:buFont typeface="GillSans" pitchFamily="34" charset="0"/>
        <a:buChar char="•"/>
        <a:defRPr sz="2000">
          <a:solidFill>
            <a:srgbClr val="000000"/>
          </a:solidFill>
          <a:latin typeface="+mj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33" Type="http://schemas.openxmlformats.org/officeDocument/2006/relationships/image" Target="../media/image32.e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7.jpe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11.png"/><Relationship Id="rId19" Type="http://schemas.openxmlformats.org/officeDocument/2006/relationships/image" Target="../media/image4.png"/><Relationship Id="rId31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1.png"/><Relationship Id="rId27" Type="http://schemas.openxmlformats.org/officeDocument/2006/relationships/image" Target="../media/image26.emf"/><Relationship Id="rId30" Type="http://schemas.openxmlformats.org/officeDocument/2006/relationships/image" Target="../media/image29.png"/><Relationship Id="rId35" Type="http://schemas.microsoft.com/office/2007/relationships/hdphoto" Target="../media/hdphoto1.wdp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32.emf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29" Type="http://schemas.openxmlformats.org/officeDocument/2006/relationships/image" Target="../media/image59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microsoft.com/office/2007/relationships/hdphoto" Target="../media/hdphoto2.wdp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4.png"/><Relationship Id="rId28" Type="http://schemas.openxmlformats.org/officeDocument/2006/relationships/image" Target="../media/image58.png"/><Relationship Id="rId10" Type="http://schemas.openxmlformats.org/officeDocument/2006/relationships/image" Target="../media/image42.png"/><Relationship Id="rId19" Type="http://schemas.openxmlformats.org/officeDocument/2006/relationships/image" Target="../media/image50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Relationship Id="rId27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5.png"/><Relationship Id="rId5" Type="http://schemas.openxmlformats.org/officeDocument/2006/relationships/image" Target="../media/image61.jpe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14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2873375"/>
            <a:ext cx="8458200" cy="2133600"/>
          </a:xfrm>
        </p:spPr>
        <p:txBody>
          <a:bodyPr/>
          <a:lstStyle/>
          <a:p>
            <a:pPr indent="0" algn="ctr" eaLnBrk="1" hangingPunct="1">
              <a:lnSpc>
                <a:spcPct val="80000"/>
              </a:lnSpc>
              <a:spcAft>
                <a:spcPct val="0"/>
              </a:spcAft>
              <a:tabLst>
                <a:tab pos="1295400" algn="l"/>
              </a:tabLst>
            </a:pPr>
            <a:r>
              <a:rPr lang="en-US" altLang="zh-TW" sz="42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SONiX</a:t>
            </a:r>
            <a:r>
              <a:rPr lang="en-US" altLang="zh-TW" sz="4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Technology Co., Ltd.</a:t>
            </a:r>
            <a:br>
              <a:rPr lang="en-US" altLang="zh-TW" sz="4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4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Company Briefing</a:t>
            </a:r>
            <a:br>
              <a:rPr lang="en-US" altLang="zh-TW" sz="4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br>
              <a:rPr lang="en-US" altLang="zh-TW" sz="4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br>
              <a:rPr lang="en-US" altLang="zh-TW" sz="4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br>
              <a:rPr lang="zh-TW" altLang="en-US" sz="4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endParaRPr lang="zh-TW" altLang="en-US" sz="4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92150" y="6721475"/>
            <a:ext cx="28036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</a:tabLs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/>
            <a:r>
              <a:rPr lang="en-US" altLang="zh-TW" b="1" u="none" dirty="0">
                <a:solidFill>
                  <a:schemeClr val="tx1"/>
                </a:solidFill>
                <a:latin typeface="Arial Unicode MS" pitchFamily="34" charset="-120"/>
              </a:rPr>
              <a:t>Date: May 12, 2023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2343150" y="1001713"/>
            <a:ext cx="4824413" cy="7715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4400" b="1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rPr>
              <a:t>松翰科技公司簡介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200275" y="4025900"/>
            <a:ext cx="5616575" cy="1826139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zh-TW" sz="2800" b="1" u="none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TW" altLang="en-US" sz="2800" b="1" u="none" dirty="0">
                <a:solidFill>
                  <a:schemeClr val="tx2"/>
                </a:solidFill>
              </a:rPr>
              <a:t>發言人</a:t>
            </a:r>
            <a:r>
              <a:rPr lang="en-US" altLang="zh-TW" sz="2800" b="1" u="none" dirty="0">
                <a:solidFill>
                  <a:schemeClr val="tx2"/>
                </a:solidFill>
              </a:rPr>
              <a:t>: </a:t>
            </a:r>
            <a:r>
              <a:rPr lang="zh-TW" altLang="en-US" sz="2800" b="1" u="none" dirty="0">
                <a:solidFill>
                  <a:schemeClr val="tx2"/>
                </a:solidFill>
              </a:rPr>
              <a:t>潘銘鍠</a:t>
            </a:r>
            <a:endParaRPr lang="en-US" altLang="zh-TW" sz="2800" b="1" u="none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zh-TW" sz="2800" b="1" u="non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24984"/>
              </p:ext>
            </p:extLst>
          </p:nvPr>
        </p:nvGraphicFramePr>
        <p:xfrm>
          <a:off x="758825" y="2353700"/>
          <a:ext cx="8736949" cy="376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Worksheet" r:id="rId4" imgW="7534444" imgH="2933813" progId="Excel.Sheet.8">
                  <p:embed/>
                </p:oleObj>
              </mc:Choice>
              <mc:Fallback>
                <p:oleObj name="Worksheet" r:id="rId4" imgW="7534444" imgH="293381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2353700"/>
                        <a:ext cx="8736949" cy="376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7333" name="Rectangle 5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季</a:t>
            </a: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合併財務報告 季度比較</a:t>
            </a:r>
            <a:endParaRPr lang="en-US" altLang="zh-TW" kern="1200" dirty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141413" y="1377950"/>
            <a:ext cx="8353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96" tIns="50796" rIns="101596" bIns="50796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en-US" altLang="zh-TW" sz="2800" b="1" u="none">
              <a:solidFill>
                <a:schemeClr val="tx2"/>
              </a:solidFill>
              <a:latin typeface="Arial Unicode MS" pitchFamily="34" charset="-12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8825" y="1297942"/>
            <a:ext cx="2250505" cy="53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596" tIns="50796" rIns="101596" bIns="50796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1" lang="zh-TW" altLang="en-US" sz="2800" b="1" u="none" dirty="0">
                <a:solidFill>
                  <a:schemeClr val="tx2"/>
                </a:solidFill>
                <a:latin typeface="Arial Unicode MS" pitchFamily="34" charset="-120"/>
              </a:rPr>
              <a:t>綜合損益表</a:t>
            </a:r>
            <a:endParaRPr kumimoji="1" lang="en-US" altLang="zh-TW" sz="2800" b="1" u="none" dirty="0">
              <a:solidFill>
                <a:schemeClr val="tx2"/>
              </a:solidFill>
              <a:latin typeface="Arial Unicode MS" pitchFamily="34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8825" y="2048900"/>
            <a:ext cx="21057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7" rIns="91437">
            <a:spAutoFit/>
          </a:bodyPr>
          <a:lstStyle>
            <a:lvl1pPr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單位</a:t>
            </a:r>
            <a:r>
              <a:rPr kumimoji="1" lang="en-US" altLang="zh-TW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: </a:t>
            </a:r>
            <a:r>
              <a:rPr kumimoji="1" lang="zh-TW" altLang="en-US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新台幣仟元</a:t>
            </a:r>
            <a:endParaRPr kumimoji="1" lang="en-US" altLang="zh-TW" sz="1400" b="1" u="none" dirty="0">
              <a:solidFill>
                <a:schemeClr val="tx2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1367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903536" y="426330"/>
            <a:ext cx="8693150" cy="7350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股利分派</a:t>
            </a:r>
            <a:endParaRPr lang="en-US" altLang="zh-TW" kern="1200" dirty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76288" y="1411288"/>
            <a:ext cx="7948612" cy="6746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rIns="91437"/>
          <a:lstStyle/>
          <a:p>
            <a:pPr eaLnBrk="1" hangingPunct="1">
              <a:defRPr/>
            </a:pPr>
            <a:r>
              <a:rPr lang="zh-TW" altLang="en-US" sz="2800" dirty="0">
                <a:ea typeface="新細明體" pitchFamily="18" charset="-120"/>
              </a:rPr>
              <a:t>高配息率</a:t>
            </a:r>
            <a:endParaRPr lang="en-US" altLang="zh-TW" sz="2800" dirty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eaLnBrk="1" hangingPunct="1">
              <a:defRPr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58824" y="2085975"/>
            <a:ext cx="13688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7" rIns="91437">
            <a:spAutoFit/>
          </a:bodyPr>
          <a:lstStyle>
            <a:lvl1pPr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單位</a:t>
            </a:r>
            <a:r>
              <a:rPr kumimoji="1" lang="en-US" altLang="zh-TW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:</a:t>
            </a:r>
            <a:r>
              <a:rPr kumimoji="1" lang="zh-TW" altLang="en-US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新台幣元</a:t>
            </a:r>
            <a:r>
              <a:rPr kumimoji="1" lang="en-US" altLang="zh-TW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 </a:t>
            </a:r>
          </a:p>
        </p:txBody>
      </p:sp>
      <p:graphicFrame>
        <p:nvGraphicFramePr>
          <p:cNvPr id="6" name="物件 1">
            <a:extLst>
              <a:ext uri="{FF2B5EF4-FFF2-40B4-BE49-F238E27FC236}">
                <a16:creationId xmlns:a16="http://schemas.microsoft.com/office/drawing/2014/main" id="{2D36D4AA-CBD4-48F8-A866-F17A7D000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97579"/>
              </p:ext>
            </p:extLst>
          </p:nvPr>
        </p:nvGraphicFramePr>
        <p:xfrm>
          <a:off x="579438" y="2789238"/>
          <a:ext cx="9181082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Worksheet" r:id="rId4" imgW="4076796" imgH="838280" progId="Excel.Sheet.8">
                  <p:embed/>
                </p:oleObj>
              </mc:Choice>
              <mc:Fallback>
                <p:oleObj name="Worksheet" r:id="rId4" imgW="4076796" imgH="838280" progId="Excel.Sheet.8">
                  <p:embed/>
                  <p:pic>
                    <p:nvPicPr>
                      <p:cNvPr id="922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789238"/>
                        <a:ext cx="9181082" cy="240347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9506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496" y="325462"/>
            <a:ext cx="8595047" cy="7350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96" tIns="50796" rIns="101596" bIns="50796"/>
          <a:lstStyle/>
          <a:p>
            <a:pPr indent="0" algn="ctr" eaLnBrk="1" hangingPunct="1">
              <a:defRPr/>
            </a:pPr>
            <a:r>
              <a:rPr lang="en-US" altLang="zh-TW" sz="4800" dirty="0">
                <a:ea typeface="新細明體" pitchFamily="18" charset="-120"/>
              </a:rPr>
              <a:t>End</a:t>
            </a:r>
          </a:p>
        </p:txBody>
      </p:sp>
      <p:sp>
        <p:nvSpPr>
          <p:cNvPr id="750595" name="Rectangle 3"/>
          <p:cNvSpPr>
            <a:spLocks noChangeArrowheads="1"/>
          </p:cNvSpPr>
          <p:nvPr/>
        </p:nvSpPr>
        <p:spPr bwMode="auto">
          <a:xfrm>
            <a:off x="2100263" y="3032125"/>
            <a:ext cx="1016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Roman"/>
            </a:endParaRPr>
          </a:p>
        </p:txBody>
      </p:sp>
      <p:pic>
        <p:nvPicPr>
          <p:cNvPr id="750596" name="Picture 4" descr="j03045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1728" y="1913731"/>
            <a:ext cx="5097462" cy="379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00" y="4159250"/>
            <a:ext cx="3560762" cy="214788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ap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5614" r="5556" b="3510"/>
          <a:stretch>
            <a:fillRect/>
          </a:stretch>
        </p:blipFill>
        <p:spPr bwMode="auto">
          <a:xfrm>
            <a:off x="8471681" y="2877795"/>
            <a:ext cx="439141" cy="35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10"/>
          <p:cNvGrpSpPr>
            <a:grpSpLocks/>
          </p:cNvGrpSpPr>
          <p:nvPr/>
        </p:nvGrpSpPr>
        <p:grpSpPr bwMode="auto">
          <a:xfrm>
            <a:off x="8661400" y="2147483647"/>
            <a:ext cx="1498600" cy="5487988"/>
            <a:chOff x="-17216876" y="-4729655"/>
            <a:chExt cx="32389701" cy="18181191"/>
          </a:xfrm>
        </p:grpSpPr>
        <p:pic>
          <p:nvPicPr>
            <p:cNvPr id="5178" name="Picture 11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" y="2440"/>
              <a:ext cx="1625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9" name="Picture 12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" y="1236"/>
              <a:ext cx="1619" cy="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0" name="Picture 13" descr="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1217"/>
              <a:ext cx="1619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1" name="Picture 14" descr="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2440"/>
              <a:ext cx="1632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895" name="Oval 15"/>
            <p:cNvSpPr>
              <a:spLocks noChangeArrowheads="1"/>
            </p:cNvSpPr>
            <p:nvPr/>
          </p:nvSpPr>
          <p:spPr bwMode="auto">
            <a:xfrm>
              <a:off x="7308" y="-4729655"/>
              <a:ext cx="0" cy="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Roman" charset="0"/>
              </a:endParaRPr>
            </a:p>
          </p:txBody>
        </p:sp>
        <p:sp>
          <p:nvSpPr>
            <p:cNvPr id="5183" name="Rectangle 16"/>
            <p:cNvSpPr>
              <a:spLocks noChangeArrowheads="1"/>
            </p:cNvSpPr>
            <p:nvPr/>
          </p:nvSpPr>
          <p:spPr bwMode="auto">
            <a:xfrm>
              <a:off x="-15226831" y="-3840844"/>
              <a:ext cx="30399656" cy="1414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rIns="91435">
              <a:spAutoFit/>
            </a:bodyPr>
            <a:lstStyle>
              <a:lvl1pPr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en-US" altLang="zh-TW" sz="2200" b="1" u="none">
                <a:solidFill>
                  <a:srgbClr val="FFFFFF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5184" name="Rectangle 17"/>
            <p:cNvSpPr>
              <a:spLocks noChangeArrowheads="1"/>
            </p:cNvSpPr>
            <p:nvPr/>
          </p:nvSpPr>
          <p:spPr bwMode="auto">
            <a:xfrm>
              <a:off x="-15226831" y="-3840843"/>
              <a:ext cx="30399656" cy="130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rIns="91435">
              <a:spAutoFit/>
            </a:bodyPr>
            <a:lstStyle>
              <a:lvl1pPr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buClr>
                  <a:srgbClr val="99CC00"/>
                </a:buClr>
                <a:buSzPct val="60000"/>
                <a:buFont typeface="Wingdings" pitchFamily="2" charset="2"/>
                <a:buNone/>
              </a:pPr>
              <a:endParaRPr lang="en-US" altLang="zh-TW" sz="2200" b="1" u="none">
                <a:solidFill>
                  <a:srgbClr val="FFFFFF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5185" name="Rectangle 18"/>
            <p:cNvSpPr>
              <a:spLocks noChangeArrowheads="1"/>
            </p:cNvSpPr>
            <p:nvPr/>
          </p:nvSpPr>
          <p:spPr bwMode="auto">
            <a:xfrm>
              <a:off x="-16942387" y="-4729655"/>
              <a:ext cx="3980090" cy="1414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rIns="91435">
              <a:spAutoFit/>
            </a:bodyPr>
            <a:lstStyle>
              <a:lvl1pPr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/>
              <a:endParaRPr lang="en-US" altLang="zh-TW" sz="2200" b="1" u="none">
                <a:solidFill>
                  <a:srgbClr val="FFFFFF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5186" name="Rectangle 19"/>
            <p:cNvSpPr>
              <a:spLocks noChangeArrowheads="1"/>
            </p:cNvSpPr>
            <p:nvPr/>
          </p:nvSpPr>
          <p:spPr bwMode="auto">
            <a:xfrm>
              <a:off x="-17216876" y="-3840843"/>
              <a:ext cx="3980090" cy="1729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rIns="91435">
              <a:spAutoFit/>
            </a:bodyPr>
            <a:lstStyle>
              <a:lvl1pPr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bg1"/>
                  </a:solidFill>
                  <a:latin typeface="Myriad Roman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725"/>
                </a:spcAft>
                <a:buClr>
                  <a:srgbClr val="000000"/>
                </a:buClr>
                <a:buSzPct val="100000"/>
                <a:buFont typeface="GillSans" pitchFamily="34" charset="0"/>
                <a:buNone/>
              </a:pPr>
              <a:r>
                <a:rPr lang="en-US" altLang="zh-TW" sz="2200" b="1" u="none">
                  <a:solidFill>
                    <a:srgbClr val="FFFFFF"/>
                  </a:solidFill>
                  <a:latin typeface="Arial" charset="0"/>
                  <a:ea typeface="新細明體" charset="-120"/>
                </a:rPr>
                <a:t>Image/Video Chips</a:t>
              </a:r>
            </a:p>
          </p:txBody>
        </p:sp>
        <p:pic>
          <p:nvPicPr>
            <p:cNvPr id="5187" name="Picture 20" descr="chip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2120"/>
              <a:ext cx="886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5" name="Group 21"/>
          <p:cNvGrpSpPr>
            <a:grpSpLocks noChangeAspect="1"/>
          </p:cNvGrpSpPr>
          <p:nvPr/>
        </p:nvGrpSpPr>
        <p:grpSpPr bwMode="auto">
          <a:xfrm rot="8257800">
            <a:off x="10158413" y="3152775"/>
            <a:ext cx="1587" cy="28575"/>
            <a:chOff x="4572" y="1607"/>
            <a:chExt cx="792" cy="1128"/>
          </a:xfrm>
        </p:grpSpPr>
        <p:sp>
          <p:nvSpPr>
            <p:cNvPr id="890902" name="Oval 22"/>
            <p:cNvSpPr>
              <a:spLocks noChangeAspect="1" noChangeArrowheads="1"/>
            </p:cNvSpPr>
            <p:nvPr/>
          </p:nvSpPr>
          <p:spPr bwMode="auto">
            <a:xfrm>
              <a:off x="-457" y="5175"/>
              <a:ext cx="792" cy="81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Roman" charset="0"/>
              </a:endParaRPr>
            </a:p>
          </p:txBody>
        </p:sp>
        <p:pic>
          <p:nvPicPr>
            <p:cNvPr id="5177" name="Picture 23" descr="耳溫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67775">
              <a:off x="4703" y="2056"/>
              <a:ext cx="33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4" descr="mozart-bi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r="12378"/>
          <a:stretch>
            <a:fillRect/>
          </a:stretch>
        </p:blipFill>
        <p:spPr bwMode="auto">
          <a:xfrm>
            <a:off x="454819" y="3107759"/>
            <a:ext cx="809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8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041525"/>
            <a:ext cx="35385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9" descr="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78" y="2020483"/>
            <a:ext cx="3670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0" descr="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170363"/>
            <a:ext cx="39020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1" name="Oval 31"/>
          <p:cNvSpPr>
            <a:spLocks noChangeArrowheads="1"/>
          </p:cNvSpPr>
          <p:nvPr/>
        </p:nvSpPr>
        <p:spPr bwMode="auto">
          <a:xfrm>
            <a:off x="2487613" y="2803525"/>
            <a:ext cx="5137150" cy="25019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50000">
                <a:schemeClr val="tx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Roman" charset="0"/>
            </a:endParaRPr>
          </a:p>
        </p:txBody>
      </p:sp>
      <p:sp>
        <p:nvSpPr>
          <p:cNvPr id="890912" name="Line 32"/>
          <p:cNvSpPr>
            <a:spLocks noChangeShapeType="1"/>
          </p:cNvSpPr>
          <p:nvPr/>
        </p:nvSpPr>
        <p:spPr bwMode="auto">
          <a:xfrm>
            <a:off x="1479550" y="4170363"/>
            <a:ext cx="30813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Roman" charset="0"/>
            </a:endParaRPr>
          </a:p>
        </p:txBody>
      </p:sp>
      <p:sp>
        <p:nvSpPr>
          <p:cNvPr id="890913" name="Line 33"/>
          <p:cNvSpPr>
            <a:spLocks noChangeShapeType="1"/>
          </p:cNvSpPr>
          <p:nvPr/>
        </p:nvSpPr>
        <p:spPr bwMode="auto">
          <a:xfrm>
            <a:off x="5010150" y="2062163"/>
            <a:ext cx="0" cy="18208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Roman" charset="0"/>
            </a:endParaRPr>
          </a:p>
        </p:txBody>
      </p:sp>
      <p:sp>
        <p:nvSpPr>
          <p:cNvPr id="890914" name="Line 34"/>
          <p:cNvSpPr>
            <a:spLocks noChangeShapeType="1"/>
          </p:cNvSpPr>
          <p:nvPr/>
        </p:nvSpPr>
        <p:spPr bwMode="auto">
          <a:xfrm>
            <a:off x="5462588" y="4170363"/>
            <a:ext cx="30829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Roman" charset="0"/>
            </a:endParaRPr>
          </a:p>
        </p:txBody>
      </p:sp>
      <p:sp>
        <p:nvSpPr>
          <p:cNvPr id="5135" name="Rectangle 35"/>
          <p:cNvSpPr>
            <a:spLocks noChangeArrowheads="1"/>
          </p:cNvSpPr>
          <p:nvPr/>
        </p:nvSpPr>
        <p:spPr bwMode="auto">
          <a:xfrm>
            <a:off x="2419350" y="3368675"/>
            <a:ext cx="29638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rIns="91436">
            <a:spAutoFit/>
          </a:bodyPr>
          <a:lstStyle>
            <a:lvl1pPr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r>
              <a:rPr lang="zh-TW" altLang="en-US" b="1" u="none">
                <a:solidFill>
                  <a:srgbClr val="000000"/>
                </a:solidFill>
                <a:latin typeface="Arial" charset="0"/>
                <a:ea typeface="新細明體" charset="-120"/>
              </a:rPr>
              <a:t>消費性</a:t>
            </a:r>
            <a:r>
              <a:rPr lang="en-US" altLang="zh-TW" b="1" u="none">
                <a:solidFill>
                  <a:srgbClr val="000000"/>
                </a:solidFill>
                <a:latin typeface="Arial" charset="0"/>
                <a:ea typeface="新細明體" charset="-120"/>
              </a:rPr>
              <a:t>IC</a:t>
            </a:r>
          </a:p>
        </p:txBody>
      </p:sp>
      <p:sp>
        <p:nvSpPr>
          <p:cNvPr id="5136" name="Rectangle 36"/>
          <p:cNvSpPr>
            <a:spLocks noChangeArrowheads="1"/>
          </p:cNvSpPr>
          <p:nvPr/>
        </p:nvSpPr>
        <p:spPr bwMode="auto">
          <a:xfrm>
            <a:off x="4908550" y="3378200"/>
            <a:ext cx="25304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rIns="91436">
            <a:spAutoFit/>
          </a:bodyPr>
          <a:lstStyle>
            <a:lvl1pPr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>
                <a:srgbClr val="99CC00"/>
              </a:buClr>
              <a:buSzPct val="60000"/>
              <a:buFont typeface="Wingdings" pitchFamily="2" charset="2"/>
              <a:buNone/>
            </a:pPr>
            <a:r>
              <a:rPr lang="en-US" altLang="zh-TW" b="1" u="none">
                <a:solidFill>
                  <a:srgbClr val="000000"/>
                </a:solidFill>
                <a:latin typeface="Arial" charset="0"/>
                <a:ea typeface="新細明體" charset="-120"/>
              </a:rPr>
              <a:t>8/32</a:t>
            </a:r>
            <a:r>
              <a:rPr lang="zh-TW" altLang="en-US" b="1" u="none">
                <a:solidFill>
                  <a:srgbClr val="000000"/>
                </a:solidFill>
                <a:latin typeface="Arial" charset="0"/>
                <a:ea typeface="新細明體" charset="-120"/>
              </a:rPr>
              <a:t>位元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>
                <a:srgbClr val="99CC00"/>
              </a:buClr>
              <a:buSzPct val="60000"/>
              <a:buFont typeface="Wingdings" pitchFamily="2" charset="2"/>
              <a:buNone/>
            </a:pPr>
            <a:r>
              <a:rPr lang="zh-TW" altLang="en-US" b="1" u="none">
                <a:solidFill>
                  <a:srgbClr val="000000"/>
                </a:solidFill>
                <a:latin typeface="Arial" charset="0"/>
                <a:ea typeface="新細明體" charset="-120"/>
              </a:rPr>
              <a:t>微控制器</a:t>
            </a:r>
          </a:p>
        </p:txBody>
      </p:sp>
      <p:sp>
        <p:nvSpPr>
          <p:cNvPr id="5137" name="Rectangle 37"/>
          <p:cNvSpPr>
            <a:spLocks noChangeArrowheads="1"/>
          </p:cNvSpPr>
          <p:nvPr/>
        </p:nvSpPr>
        <p:spPr bwMode="auto">
          <a:xfrm>
            <a:off x="3567113" y="4694238"/>
            <a:ext cx="2990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rIns="91436">
            <a:spAutoFit/>
          </a:bodyPr>
          <a:lstStyle>
            <a:lvl1pPr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GillSans" pitchFamily="34" charset="0"/>
              <a:buNone/>
            </a:pPr>
            <a:r>
              <a:rPr lang="zh-TW" altLang="en-US" b="1" u="none">
                <a:solidFill>
                  <a:srgbClr val="000000"/>
                </a:solidFill>
                <a:latin typeface="Arial" charset="0"/>
                <a:ea typeface="新細明體" charset="-120"/>
              </a:rPr>
              <a:t>多媒體 </a:t>
            </a:r>
            <a:r>
              <a:rPr lang="en-US" altLang="zh-TW" b="1" u="none">
                <a:solidFill>
                  <a:srgbClr val="000000"/>
                </a:solidFill>
                <a:latin typeface="Arial" charset="0"/>
                <a:ea typeface="新細明體" charset="-120"/>
              </a:rPr>
              <a:t>IC</a:t>
            </a:r>
          </a:p>
        </p:txBody>
      </p:sp>
      <p:sp>
        <p:nvSpPr>
          <p:cNvPr id="5138" name="Text Box 38"/>
          <p:cNvSpPr txBox="1">
            <a:spLocks noChangeArrowheads="1"/>
          </p:cNvSpPr>
          <p:nvPr/>
        </p:nvSpPr>
        <p:spPr bwMode="auto">
          <a:xfrm>
            <a:off x="3822700" y="2225675"/>
            <a:ext cx="1184275" cy="59531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600" u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電子互動玩具</a:t>
            </a:r>
          </a:p>
        </p:txBody>
      </p:sp>
      <p:sp>
        <p:nvSpPr>
          <p:cNvPr id="5139" name="Text Box 41"/>
          <p:cNvSpPr txBox="1">
            <a:spLocks noChangeArrowheads="1"/>
          </p:cNvSpPr>
          <p:nvPr/>
        </p:nvSpPr>
        <p:spPr bwMode="auto">
          <a:xfrm>
            <a:off x="1668462" y="3253632"/>
            <a:ext cx="1042987" cy="964356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STEM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教育學習產品</a:t>
            </a:r>
          </a:p>
        </p:txBody>
      </p:sp>
      <p:sp>
        <p:nvSpPr>
          <p:cNvPr id="5140" name="Text Box 42"/>
          <p:cNvSpPr txBox="1">
            <a:spLocks noChangeArrowheads="1"/>
          </p:cNvSpPr>
          <p:nvPr/>
        </p:nvSpPr>
        <p:spPr bwMode="auto">
          <a:xfrm>
            <a:off x="4941839" y="2115491"/>
            <a:ext cx="936625" cy="3460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小家電</a:t>
            </a:r>
          </a:p>
        </p:txBody>
      </p:sp>
      <p:sp>
        <p:nvSpPr>
          <p:cNvPr id="5142" name="Text Box 44"/>
          <p:cNvSpPr txBox="1">
            <a:spLocks noChangeArrowheads="1"/>
          </p:cNvSpPr>
          <p:nvPr/>
        </p:nvSpPr>
        <p:spPr bwMode="auto">
          <a:xfrm>
            <a:off x="6789668" y="2798909"/>
            <a:ext cx="1423988" cy="5950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個人醫療保健產品</a:t>
            </a:r>
          </a:p>
        </p:txBody>
      </p:sp>
      <p:sp>
        <p:nvSpPr>
          <p:cNvPr id="5143" name="Text Box 45"/>
          <p:cNvSpPr txBox="1">
            <a:spLocks noChangeArrowheads="1"/>
          </p:cNvSpPr>
          <p:nvPr/>
        </p:nvSpPr>
        <p:spPr bwMode="auto">
          <a:xfrm>
            <a:off x="4791075" y="5437188"/>
            <a:ext cx="1370013" cy="590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600" u="none">
                <a:solidFill>
                  <a:srgbClr val="000000"/>
                </a:solidFill>
                <a:ea typeface="細明體" pitchFamily="49" charset="-120"/>
              </a:rPr>
              <a:t>筆記型電腦攝影機</a:t>
            </a:r>
          </a:p>
        </p:txBody>
      </p:sp>
      <p:pic>
        <p:nvPicPr>
          <p:cNvPr id="5145" name="Picture 47" descr="ch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665538"/>
            <a:ext cx="10937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48" descr="scal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504" y="2034184"/>
            <a:ext cx="595678" cy="56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49" descr="電磁爐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300957"/>
            <a:ext cx="841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Text Box 51"/>
          <p:cNvSpPr txBox="1">
            <a:spLocks noChangeArrowheads="1"/>
          </p:cNvSpPr>
          <p:nvPr/>
        </p:nvSpPr>
        <p:spPr bwMode="auto">
          <a:xfrm>
            <a:off x="7373144" y="3461522"/>
            <a:ext cx="1423988" cy="64119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4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電腦週邊</a:t>
            </a:r>
            <a:endParaRPr lang="en-US" altLang="zh-TW" sz="1400" u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14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電競應用</a:t>
            </a:r>
          </a:p>
        </p:txBody>
      </p:sp>
      <p:pic>
        <p:nvPicPr>
          <p:cNvPr id="5150" name="Picture 52" descr="mous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56" y="3257380"/>
            <a:ext cx="682066" cy="5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Text Box 54"/>
          <p:cNvSpPr txBox="1">
            <a:spLocks noChangeArrowheads="1"/>
          </p:cNvSpPr>
          <p:nvPr/>
        </p:nvSpPr>
        <p:spPr bwMode="auto">
          <a:xfrm>
            <a:off x="1962760" y="5094490"/>
            <a:ext cx="1368425" cy="3460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OID </a:t>
            </a:r>
            <a:r>
              <a:rPr lang="zh-TW" altLang="en-US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晶片組</a:t>
            </a:r>
          </a:p>
        </p:txBody>
      </p:sp>
      <p:pic>
        <p:nvPicPr>
          <p:cNvPr id="5153" name="Picture 55" descr="happy_0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5" y="5405166"/>
            <a:ext cx="837532" cy="6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56" descr="正面去黑echo talk綠色立體筆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181">
            <a:off x="1290136" y="4937493"/>
            <a:ext cx="415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61" descr="scal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94" y="2186434"/>
            <a:ext cx="448971" cy="5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7" name="Text Box 64"/>
          <p:cNvSpPr txBox="1">
            <a:spLocks noChangeArrowheads="1"/>
          </p:cNvSpPr>
          <p:nvPr/>
        </p:nvSpPr>
        <p:spPr bwMode="auto">
          <a:xfrm>
            <a:off x="7151688" y="4779963"/>
            <a:ext cx="1152525" cy="717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600" u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網路</a:t>
            </a:r>
          </a:p>
          <a:p>
            <a:pPr>
              <a:spcBef>
                <a:spcPct val="50000"/>
              </a:spcBef>
            </a:pPr>
            <a:r>
              <a:rPr lang="zh-TW" altLang="en-US" sz="1600" u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攝影機</a:t>
            </a:r>
          </a:p>
        </p:txBody>
      </p:sp>
      <p:graphicFrame>
        <p:nvGraphicFramePr>
          <p:cNvPr id="5158" name="Object 3"/>
          <p:cNvGraphicFramePr>
            <a:graphicFrameLocks noChangeAspect="1"/>
          </p:cNvGraphicFramePr>
          <p:nvPr/>
        </p:nvGraphicFramePr>
        <p:xfrm>
          <a:off x="5127625" y="6311900"/>
          <a:ext cx="7445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Image" r:id="rId18" imgW="83076923" imgH="72923077" progId="Photoshop.Image.7">
                  <p:embed/>
                </p:oleObj>
              </mc:Choice>
              <mc:Fallback>
                <p:oleObj name="Image" r:id="rId18" imgW="83076923" imgH="72923077" progId="Photoshop.Image.7">
                  <p:embed/>
                  <p:pic>
                    <p:nvPicPr>
                      <p:cNvPr id="51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6311900"/>
                        <a:ext cx="74453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9" name="Picture 3" descr="D:\Users\jjko\Pictures\剪貼簿02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5346700"/>
            <a:ext cx="812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0" name="Text Box 45"/>
          <p:cNvSpPr txBox="1">
            <a:spLocks noChangeArrowheads="1"/>
          </p:cNvSpPr>
          <p:nvPr/>
        </p:nvSpPr>
        <p:spPr bwMode="auto">
          <a:xfrm>
            <a:off x="5873750" y="5186363"/>
            <a:ext cx="1370013" cy="717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600" u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倒車監控</a:t>
            </a:r>
            <a:endParaRPr lang="en-US" altLang="zh-TW" sz="1600" u="none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1600" u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攝影機</a:t>
            </a:r>
          </a:p>
        </p:txBody>
      </p:sp>
      <p:sp>
        <p:nvSpPr>
          <p:cNvPr id="5162" name="Text Box 64"/>
          <p:cNvSpPr txBox="1">
            <a:spLocks noChangeArrowheads="1"/>
          </p:cNvSpPr>
          <p:nvPr/>
        </p:nvSpPr>
        <p:spPr bwMode="auto">
          <a:xfrm>
            <a:off x="7753350" y="4232542"/>
            <a:ext cx="1152525" cy="59503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安防門禁攝影機</a:t>
            </a:r>
          </a:p>
        </p:txBody>
      </p:sp>
      <p:pic>
        <p:nvPicPr>
          <p:cNvPr id="5163" name="Picture 16" descr="D:\Users\jjko\Pictures\剪貼簿1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0" y="4071109"/>
            <a:ext cx="103266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64" name="群組 1"/>
          <p:cNvGrpSpPr>
            <a:grpSpLocks/>
          </p:cNvGrpSpPr>
          <p:nvPr/>
        </p:nvGrpSpPr>
        <p:grpSpPr bwMode="auto">
          <a:xfrm>
            <a:off x="802173" y="1386461"/>
            <a:ext cx="1982788" cy="1303338"/>
            <a:chOff x="1038225" y="1196660"/>
            <a:chExt cx="2199566" cy="1202461"/>
          </a:xfrm>
        </p:grpSpPr>
        <p:pic>
          <p:nvPicPr>
            <p:cNvPr id="4164" name="Picture 6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25" y="1196660"/>
              <a:ext cx="1424781" cy="12024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00CC"/>
                      </a:gs>
                      <a:gs pos="50000">
                        <a:srgbClr val="CC00FF"/>
                      </a:gs>
                      <a:gs pos="100000">
                        <a:srgbClr val="9900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6" name="Picture 70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531352"/>
              <a:ext cx="646991" cy="858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00CC"/>
                      </a:gs>
                      <a:gs pos="50000">
                        <a:srgbClr val="CC00FF"/>
                      </a:gs>
                      <a:gs pos="100000">
                        <a:srgbClr val="9900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7" name="Picture 7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350" y="1371480"/>
              <a:ext cx="377378" cy="4466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00CC"/>
                      </a:gs>
                      <a:gs pos="50000">
                        <a:srgbClr val="CC00FF"/>
                      </a:gs>
                      <a:gs pos="100000">
                        <a:srgbClr val="9900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5" name="Text Box 38"/>
          <p:cNvSpPr txBox="1">
            <a:spLocks noChangeArrowheads="1"/>
          </p:cNvSpPr>
          <p:nvPr/>
        </p:nvSpPr>
        <p:spPr bwMode="auto">
          <a:xfrm>
            <a:off x="2579688" y="2484438"/>
            <a:ext cx="1184275" cy="59531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600" u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高階玩具機器人</a:t>
            </a:r>
          </a:p>
        </p:txBody>
      </p:sp>
      <p:pic>
        <p:nvPicPr>
          <p:cNvPr id="4170" name="Picture 7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08" y="1283599"/>
            <a:ext cx="1237580" cy="872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55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882432" y="1364456"/>
            <a:ext cx="615950" cy="8159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8" name="Text Box 42"/>
          <p:cNvSpPr txBox="1">
            <a:spLocks noChangeArrowheads="1"/>
          </p:cNvSpPr>
          <p:nvPr/>
        </p:nvSpPr>
        <p:spPr bwMode="auto">
          <a:xfrm>
            <a:off x="5609402" y="2273447"/>
            <a:ext cx="1862264" cy="64119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4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Type C PD</a:t>
            </a:r>
            <a:r>
              <a:rPr lang="zh-TW" altLang="en-US" sz="14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充電</a:t>
            </a:r>
            <a:r>
              <a:rPr lang="en-US" altLang="zh-TW" sz="14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algn="ctr">
              <a:spcBef>
                <a:spcPct val="50000"/>
              </a:spcBef>
            </a:pPr>
            <a:r>
              <a:rPr lang="zh-TW" altLang="en-US" sz="14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行動電源</a:t>
            </a:r>
          </a:p>
        </p:txBody>
      </p:sp>
      <p:pic>
        <p:nvPicPr>
          <p:cNvPr id="5169" name="Picture 6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6162700"/>
            <a:ext cx="9715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7A"/>
                  </a:outerShdw>
                </a:effectLst>
              </a14:hiddenEffects>
            </a:ext>
          </a:extLst>
        </p:spPr>
      </p:pic>
      <p:sp>
        <p:nvSpPr>
          <p:cNvPr id="71" name="標題 1"/>
          <p:cNvSpPr>
            <a:spLocks noGrp="1"/>
          </p:cNvSpPr>
          <p:nvPr>
            <p:ph type="title"/>
          </p:nvPr>
        </p:nvSpPr>
        <p:spPr>
          <a:xfrm>
            <a:off x="760413" y="425450"/>
            <a:ext cx="9144000" cy="766763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產品類別與應用</a:t>
            </a:r>
          </a:p>
        </p:txBody>
      </p:sp>
      <p:pic>
        <p:nvPicPr>
          <p:cNvPr id="68" name="Picture 29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81" y="5863217"/>
            <a:ext cx="576172" cy="6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14" y="2563798"/>
            <a:ext cx="228265" cy="67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77925" y="4361058"/>
            <a:ext cx="976658" cy="771765"/>
          </a:xfrm>
          <a:prstGeom prst="rect">
            <a:avLst/>
          </a:prstGeom>
        </p:spPr>
      </p:pic>
      <p:sp>
        <p:nvSpPr>
          <p:cNvPr id="69" name="Text Box 54"/>
          <p:cNvSpPr txBox="1">
            <a:spLocks noChangeArrowheads="1"/>
          </p:cNvSpPr>
          <p:nvPr/>
        </p:nvSpPr>
        <p:spPr bwMode="auto">
          <a:xfrm>
            <a:off x="1388661" y="4419599"/>
            <a:ext cx="1730374" cy="34880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無線嬰兒監視器</a:t>
            </a:r>
          </a:p>
        </p:txBody>
      </p:sp>
      <p:pic>
        <p:nvPicPr>
          <p:cNvPr id="70" name="圖片 6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81063" y="6211773"/>
            <a:ext cx="807508" cy="481541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36380" y="6383250"/>
            <a:ext cx="753621" cy="504392"/>
          </a:xfrm>
          <a:prstGeom prst="rect">
            <a:avLst/>
          </a:prstGeom>
        </p:spPr>
      </p:pic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3250406" y="5420545"/>
            <a:ext cx="1368425" cy="5950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95" tIns="50795" rIns="101595" bIns="50795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600" u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無線倒車監控攝影機</a:t>
            </a:r>
          </a:p>
        </p:txBody>
      </p:sp>
      <p:pic>
        <p:nvPicPr>
          <p:cNvPr id="75" name="圖片 74">
            <a:extLst>
              <a:ext uri="{FF2B5EF4-FFF2-40B4-BE49-F238E27FC236}">
                <a16:creationId xmlns:a16="http://schemas.microsoft.com/office/drawing/2014/main" id="{7BDEE116-471D-4D99-8AED-27B0C0F65FC1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636186" y="1604146"/>
            <a:ext cx="699851" cy="60571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2335093-D912-46F2-9636-9B57C62560F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2807" y="3608200"/>
            <a:ext cx="631898" cy="6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626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637055330"/>
              </p:ext>
            </p:extLst>
          </p:nvPr>
        </p:nvGraphicFramePr>
        <p:xfrm>
          <a:off x="0" y="3683746"/>
          <a:ext cx="4424208" cy="278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val="4231123977"/>
              </p:ext>
            </p:extLst>
          </p:nvPr>
        </p:nvGraphicFramePr>
        <p:xfrm>
          <a:off x="3125972" y="3143898"/>
          <a:ext cx="3821082" cy="273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621281" y="3396271"/>
            <a:ext cx="1359959" cy="42175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883" tIns="56439" rIns="112883" bIns="5643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defTabSz="101599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zh-TW" sz="2000" b="1" u="none" kern="0" dirty="0">
                <a:solidFill>
                  <a:srgbClr val="C0504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年</a:t>
            </a:r>
            <a:endParaRPr kumimoji="1" lang="en-US" altLang="zh-TW" sz="20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439404" y="2801888"/>
            <a:ext cx="1125551" cy="42175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83" tIns="56439" rIns="112883" bIns="5643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defTabSz="101599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zh-TW" sz="2000" b="1" u="none" kern="0" dirty="0">
                <a:solidFill>
                  <a:srgbClr val="9BBB59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年</a:t>
            </a:r>
            <a:endParaRPr kumimoji="1" lang="en-US" altLang="zh-TW" sz="20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831528" y="414194"/>
            <a:ext cx="8693150" cy="73501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產品組合變化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456910" y="2488927"/>
            <a:ext cx="1810332" cy="42175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83" tIns="56439" rIns="112883" bIns="5643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defTabSz="101599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1" lang="en-US" altLang="zh-TW" sz="2000" b="1" u="none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1Q</a:t>
            </a:r>
            <a:endParaRPr kumimoji="1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90730788-7CE9-40E7-80F7-7B5193839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511630"/>
              </p:ext>
            </p:extLst>
          </p:nvPr>
        </p:nvGraphicFramePr>
        <p:xfrm>
          <a:off x="5923093" y="2488927"/>
          <a:ext cx="3821082" cy="277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300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36962"/>
              </p:ext>
            </p:extLst>
          </p:nvPr>
        </p:nvGraphicFramePr>
        <p:xfrm>
          <a:off x="297173" y="1380958"/>
          <a:ext cx="9565559" cy="5544616"/>
        </p:xfrm>
        <a:graphic>
          <a:graphicData uri="http://schemas.openxmlformats.org/drawingml/2006/table">
            <a:tbl>
              <a:tblPr firstRow="1" bandRow="1"/>
              <a:tblGrid>
                <a:gridCol w="214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2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/>
                        <a:t>SOC MCU</a:t>
                      </a:r>
                    </a:p>
                    <a:p>
                      <a:pPr algn="ctr"/>
                      <a:r>
                        <a:rPr lang="en-US" altLang="zh-TW" sz="2000" dirty="0"/>
                        <a:t>(w/12-24bit</a:t>
                      </a:r>
                      <a:r>
                        <a:rPr lang="en-US" altLang="zh-TW" sz="2000" baseline="0" dirty="0"/>
                        <a:t> ADC)</a:t>
                      </a:r>
                      <a:endParaRPr lang="en-US" altLang="zh-TW" sz="2000" dirty="0"/>
                    </a:p>
                    <a:p>
                      <a:pPr algn="ctr"/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醫療量測應用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 marL="101597" marR="101597" marT="50798" marB="5079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/>
                        <a:t>GP</a:t>
                      </a:r>
                    </a:p>
                    <a:p>
                      <a:pPr algn="ctr"/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通用型</a:t>
                      </a:r>
                      <a:r>
                        <a:rPr lang="en-US" altLang="zh-TW" sz="2000" dirty="0"/>
                        <a:t>)</a:t>
                      </a:r>
                    </a:p>
                  </a:txBody>
                  <a:tcPr marL="101597" marR="101597" marT="50798" marB="5079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USB</a:t>
                      </a:r>
                    </a:p>
                    <a:p>
                      <a:pPr algn="ctr"/>
                      <a:r>
                        <a:rPr lang="en-US" altLang="zh-TW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電腦周邊應用</a:t>
                      </a:r>
                      <a:r>
                        <a:rPr lang="en-US" altLang="zh-TW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01597" marR="101597" marT="50798" marB="5079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zh-TW" altLang="en-US" sz="2000" dirty="0"/>
                    </a:p>
                  </a:txBody>
                  <a:tcPr marL="101597" marR="101597" marT="50798" marB="50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zh-TW" altLang="en-US" sz="2000" dirty="0"/>
                    </a:p>
                  </a:txBody>
                  <a:tcPr marL="101597" marR="101597" marT="50798" marB="50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zh-TW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597" marR="101597" marT="50798" marB="50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图片 9" descr="QQ截图201305130953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3" y="3061045"/>
            <a:ext cx="976166" cy="5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3" descr="mouse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95" y="2998450"/>
            <a:ext cx="493889" cy="80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=571974538,1605106312&amp;fm=23&amp;gp=0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r="8018" b="5933"/>
          <a:stretch>
            <a:fillRect/>
          </a:stretch>
        </p:blipFill>
        <p:spPr bwMode="auto">
          <a:xfrm>
            <a:off x="2702023" y="2998450"/>
            <a:ext cx="646448" cy="6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9" descr="A620081223-1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93" y="5648693"/>
            <a:ext cx="820147" cy="5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2" descr="DSC01321副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0388">
            <a:off x="1757767" y="6160791"/>
            <a:ext cx="337344" cy="89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6940"/>
          <a:stretch>
            <a:fillRect/>
          </a:stretch>
        </p:blipFill>
        <p:spPr bwMode="auto">
          <a:xfrm>
            <a:off x="478306" y="4294809"/>
            <a:ext cx="793158" cy="43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" descr="D:\ppt製作\2020母片製作\2020 ppt優化\圖片\去背圖\滑鼠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92" y="3134871"/>
            <a:ext cx="846667" cy="61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D:\ppt製作\2020母片製作\2020 ppt優化\圖片\去背圖\體脂計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7" y="6339509"/>
            <a:ext cx="640216" cy="5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9" descr="D:\ppt製作\2020母片製作\2020 ppt優化\圖片\飯鍋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82" y="4369592"/>
            <a:ext cx="704429" cy="6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:\ppt製作\2020母片製作\2020 ppt優化\圖片\去背圖\電磁爐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67" y="3279911"/>
            <a:ext cx="654962" cy="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D:\ppt製作\2020母片製作\2020 ppt優化\圖片\電扇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1" y="4204121"/>
            <a:ext cx="431480" cy="11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2" descr="D:\ppt製作\2020母片製作\2020 ppt優化\圖片\去背圖\血壓計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0" y="5344347"/>
            <a:ext cx="756221" cy="6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6" descr="D:\ppt製作\2020母片製作\2020 ppt優化\圖片\09222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2780">
            <a:off x="2403529" y="3984560"/>
            <a:ext cx="885322" cy="8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D:\ppt製作\2020母片製作\2020 ppt優化\圖片\4638394_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48" y="4797675"/>
            <a:ext cx="618296" cy="82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02" y="3208415"/>
            <a:ext cx="716131" cy="64394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8100271" y="5527478"/>
            <a:ext cx="935828" cy="80994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323756" y="2588174"/>
            <a:ext cx="147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額溫耳溫槍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664" y="3039968"/>
            <a:ext cx="1011714" cy="112252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7" y="5124788"/>
            <a:ext cx="892175" cy="89074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426649" y="475799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血糖機</a:t>
            </a:r>
            <a:endParaRPr lang="en-US" altLang="zh-TW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978938" y="5260283"/>
            <a:ext cx="204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 Type C PD</a:t>
            </a:r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充電器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464319" y="2599914"/>
            <a:ext cx="1282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遙控器</a:t>
            </a:r>
          </a:p>
        </p:txBody>
      </p:sp>
      <p:pic>
        <p:nvPicPr>
          <p:cNvPr id="27" name="Picture 46" descr="D:\ppt製作\2020母片製作\2020 ppt優化\圖片\去背圖\行動電源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48" y="6179396"/>
            <a:ext cx="658095" cy="31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9" descr="D:\ppt製作\2020母片製作\2020 ppt優化\圖片\智慧手環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653">
            <a:off x="4401005" y="4567773"/>
            <a:ext cx="387772" cy="7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5694" y="5395416"/>
            <a:ext cx="817474" cy="1240231"/>
          </a:xfrm>
          <a:prstGeom prst="rect">
            <a:avLst/>
          </a:prstGeom>
        </p:spPr>
      </p:pic>
      <p:pic>
        <p:nvPicPr>
          <p:cNvPr id="30" name="Picture 6" descr="D:\Sonix\MCU\Promote\20191030_SA1公司報告\參考資料\產品圖檔\米家吹風機_02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47" b="97522" l="0" r="99474">
                        <a14:foregroundMark x1="62895" y1="26940" x2="62895" y2="26940"/>
                        <a14:foregroundMark x1="58816" y1="18858" x2="58816" y2="18858"/>
                        <a14:foregroundMark x1="64474" y1="25754" x2="64474" y2="25754"/>
                        <a14:foregroundMark x1="74737" y1="26185" x2="74737" y2="26185"/>
                        <a14:foregroundMark x1="44342" y1="15302" x2="83553" y2="20797"/>
                        <a14:foregroundMark x1="36053" y1="13470" x2="74211" y2="10345"/>
                        <a14:foregroundMark x1="25789" y1="8082" x2="25263" y2="8082"/>
                        <a14:foregroundMark x1="51053" y1="60453" x2="66053" y2="84698"/>
                        <a14:foregroundMark x1="57763" y1="73922" x2="57763" y2="88470"/>
                        <a14:foregroundMark x1="62895" y1="89655" x2="63947" y2="94720"/>
                        <a14:foregroundMark x1="50000" y1="69612" x2="52632" y2="92026"/>
                        <a14:foregroundMark x1="47500" y1="58836" x2="47500" y2="67349"/>
                        <a14:foregroundMark x1="87632" y1="14224" x2="87632" y2="14224"/>
                        <a14:foregroundMark x1="82500" y1="12608" x2="82500" y2="12608"/>
                        <a14:foregroundMark x1="61842" y1="7651" x2="61842" y2="7651"/>
                        <a14:foregroundMark x1="78816" y1="8836" x2="78816" y2="8836"/>
                        <a14:foregroundMark x1="70658" y1="8836" x2="70658" y2="8836"/>
                        <a14:foregroundMark x1="66974" y1="9914" x2="66974" y2="9914"/>
                        <a14:foregroundMark x1="66579" y1="8405" x2="66579" y2="8405"/>
                        <a14:foregroundMark x1="59342" y1="8082" x2="60395" y2="8082"/>
                        <a14:foregroundMark x1="55132" y1="8082" x2="55658" y2="8082"/>
                        <a14:foregroundMark x1="52105" y1="8082" x2="52105" y2="8082"/>
                        <a14:foregroundMark x1="48947" y1="8082" x2="48947" y2="8082"/>
                        <a14:foregroundMark x1="45921" y1="8836" x2="45921" y2="8836"/>
                        <a14:foregroundMark x1="80921" y1="9914" x2="80921" y2="9914"/>
                        <a14:foregroundMark x1="86579" y1="11530" x2="86579" y2="11530"/>
                        <a14:foregroundMark x1="89211" y1="13793" x2="89211" y2="13793"/>
                        <a14:foregroundMark x1="76842" y1="8405" x2="76842" y2="8405"/>
                        <a14:foregroundMark x1="73158" y1="6466" x2="73158" y2="6466"/>
                        <a14:foregroundMark x1="82500" y1="8405" x2="82500" y2="8405"/>
                        <a14:backgroundMark x1="45921" y1="3017" x2="45921" y2="3017"/>
                        <a14:backgroundMark x1="94342" y1="4526" x2="94342" y2="4526"/>
                        <a14:backgroundMark x1="83553" y1="2263" x2="97368" y2="17241"/>
                        <a14:backgroundMark x1="42763" y1="10345" x2="6855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00" y="5476564"/>
            <a:ext cx="848514" cy="105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6151653" y="2599914"/>
            <a:ext cx="1571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各式小家電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16423" y="4779403"/>
            <a:ext cx="64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血壓計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06063" y="6076723"/>
            <a:ext cx="158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體重體脂秤</a:t>
            </a:r>
          </a:p>
        </p:txBody>
      </p:sp>
      <p:pic>
        <p:nvPicPr>
          <p:cNvPr id="34" name="Picture 2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731" y="4244240"/>
            <a:ext cx="752926" cy="51160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8226136" y="2599914"/>
            <a:ext cx="1215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電腦周邊</a:t>
            </a: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58640" y="4038155"/>
            <a:ext cx="1278046" cy="846093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8153567" y="3893582"/>
            <a:ext cx="1802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電競配件周邊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4237064" y="2565629"/>
            <a:ext cx="80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無人機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2540062" y="5877033"/>
            <a:ext cx="165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行動電源、充電器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4259686" y="4092593"/>
            <a:ext cx="90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其他</a:t>
            </a:r>
          </a:p>
        </p:txBody>
      </p:sp>
      <p:pic>
        <p:nvPicPr>
          <p:cNvPr id="41" name="Picture 40" descr="D:\ppt製作\2020母片製作\2020 ppt優化\圖片\去背圖\電子菸-white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53" y="4507191"/>
            <a:ext cx="2381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35" y="5374721"/>
            <a:ext cx="710495" cy="880045"/>
          </a:xfrm>
          <a:prstGeom prst="rect">
            <a:avLst/>
          </a:prstGeom>
        </p:spPr>
      </p:pic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微控制器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MCU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CN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主要應用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1E0CA8A-43DB-4A85-9DEC-EA88F82D295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74437" y="3089533"/>
            <a:ext cx="827270" cy="1299046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E6D155A5-9AB8-4EB1-ACC7-3E13E9E77617}"/>
              </a:ext>
            </a:extLst>
          </p:cNvPr>
          <p:cNvSpPr txBox="1"/>
          <p:nvPr/>
        </p:nvSpPr>
        <p:spPr>
          <a:xfrm>
            <a:off x="1609668" y="2597467"/>
            <a:ext cx="80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血氧機</a:t>
            </a:r>
          </a:p>
        </p:txBody>
      </p:sp>
    </p:spTree>
    <p:extLst>
      <p:ext uri="{BB962C8B-B14F-4D97-AF65-F5344CB8AC3E}">
        <p14:creationId xmlns:p14="http://schemas.microsoft.com/office/powerpoint/2010/main" val="10800507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8132" y="388188"/>
            <a:ext cx="8693150" cy="7350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MCU 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產品類別</a:t>
            </a: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-315193" y="2729880"/>
          <a:ext cx="446418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611257"/>
              </p:ext>
            </p:extLst>
          </p:nvPr>
        </p:nvGraphicFramePr>
        <p:xfrm>
          <a:off x="-135327" y="3017912"/>
          <a:ext cx="4104456" cy="407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254157"/>
              </p:ext>
            </p:extLst>
          </p:nvPr>
        </p:nvGraphicFramePr>
        <p:xfrm>
          <a:off x="2559720" y="2225824"/>
          <a:ext cx="4583700" cy="34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內容版面配置區 9">
            <a:extLst>
              <a:ext uri="{FF2B5EF4-FFF2-40B4-BE49-F238E27FC236}">
                <a16:creationId xmlns:a16="http://schemas.microsoft.com/office/drawing/2014/main" id="{A97DF959-5964-4755-95A2-56E01AF56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334650"/>
              </p:ext>
            </p:extLst>
          </p:nvPr>
        </p:nvGraphicFramePr>
        <p:xfrm>
          <a:off x="6383295" y="1204220"/>
          <a:ext cx="377670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73160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影像視訊晶片</a:t>
            </a:r>
            <a:endParaRPr lang="en-GB" altLang="zh-TW" kern="1200" dirty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710282" y="1865784"/>
            <a:ext cx="4032250" cy="431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zh-TW" altLang="en-US" sz="2000" b="0" dirty="0">
                <a:solidFill>
                  <a:schemeClr val="tx2"/>
                </a:solidFill>
                <a:latin typeface="Myriad Roman"/>
                <a:ea typeface="新細明體" panose="02020500000000000000" pitchFamily="18" charset="-120"/>
              </a:rPr>
              <a:t>影像多媒體晶片發展過程</a:t>
            </a:r>
            <a:endParaRPr lang="en-GB" altLang="zh-TW" sz="2000" b="0" dirty="0">
              <a:solidFill>
                <a:schemeClr val="tx2"/>
              </a:solidFill>
              <a:latin typeface="Myriad Roman"/>
              <a:ea typeface="新細明體" panose="02020500000000000000" pitchFamily="18" charset="-120"/>
            </a:endParaRP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601248" y="1372331"/>
            <a:ext cx="8340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r>
              <a:rPr lang="zh-TW" altLang="en-US" sz="2000" u="none" dirty="0">
                <a:solidFill>
                  <a:schemeClr val="tx2"/>
                </a:solidFill>
                <a:latin typeface="Myriad Roman"/>
                <a:ea typeface="新細明體" panose="02020500000000000000" pitchFamily="18" charset="-120"/>
              </a:rPr>
              <a:t>影像多媒體晶片是營收成長動能</a:t>
            </a:r>
            <a:endParaRPr lang="en-GB" altLang="zh-TW" sz="2000" u="none" dirty="0">
              <a:solidFill>
                <a:schemeClr val="tx2"/>
              </a:solidFill>
              <a:latin typeface="Myriad Roman"/>
              <a:ea typeface="新細明體" panose="02020500000000000000" pitchFamily="18" charset="-120"/>
            </a:endParaRPr>
          </a:p>
        </p:txBody>
      </p:sp>
      <p:grpSp>
        <p:nvGrpSpPr>
          <p:cNvPr id="381976" name="Group 24"/>
          <p:cNvGrpSpPr>
            <a:grpSpLocks/>
          </p:cNvGrpSpPr>
          <p:nvPr/>
        </p:nvGrpSpPr>
        <p:grpSpPr bwMode="auto">
          <a:xfrm>
            <a:off x="771100" y="2399328"/>
            <a:ext cx="8761838" cy="900114"/>
            <a:chOff x="478" y="2945"/>
            <a:chExt cx="4987" cy="567"/>
          </a:xfrm>
        </p:grpSpPr>
        <p:sp>
          <p:nvSpPr>
            <p:cNvPr id="381959" name="AutoShape 7"/>
            <p:cNvSpPr>
              <a:spLocks noChangeArrowheads="1"/>
            </p:cNvSpPr>
            <p:nvPr/>
          </p:nvSpPr>
          <p:spPr bwMode="gray">
            <a:xfrm>
              <a:off x="3888" y="2961"/>
              <a:ext cx="1577" cy="551"/>
            </a:xfrm>
            <a:prstGeom prst="chevron">
              <a:avLst>
                <a:gd name="adj" fmla="val 7155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E66E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lIns="39934" tIns="39934" rIns="39934" bIns="39934" anchor="ctr"/>
            <a:lstStyle/>
            <a:p>
              <a:pPr algn="ctr" defTabSz="1016000"/>
              <a:endParaRPr lang="en-GB" altLang="zh-TW" dirty="0"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81960" name="AutoShape 8"/>
            <p:cNvSpPr>
              <a:spLocks noChangeArrowheads="1"/>
            </p:cNvSpPr>
            <p:nvPr/>
          </p:nvSpPr>
          <p:spPr bwMode="gray">
            <a:xfrm>
              <a:off x="2076" y="2952"/>
              <a:ext cx="2002" cy="551"/>
            </a:xfrm>
            <a:prstGeom prst="chevron">
              <a:avLst>
                <a:gd name="adj" fmla="val 71597"/>
              </a:avLst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E66E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lIns="39934" tIns="39934" rIns="39934" bIns="39934" anchor="ctr"/>
            <a:lstStyle/>
            <a:p>
              <a:pPr algn="ctr" defTabSz="1016000"/>
              <a:endParaRPr lang="en-US" altLang="zh-TW" dirty="0"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endParaRPr>
            </a:p>
            <a:p>
              <a:pPr algn="ctr" defTabSz="1016000"/>
              <a:endParaRPr lang="en-US" altLang="zh-TW" dirty="0"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81961" name="AutoShape 9"/>
            <p:cNvSpPr>
              <a:spLocks noChangeArrowheads="1"/>
            </p:cNvSpPr>
            <p:nvPr/>
          </p:nvSpPr>
          <p:spPr bwMode="gray">
            <a:xfrm>
              <a:off x="478" y="2945"/>
              <a:ext cx="1835" cy="551"/>
            </a:xfrm>
            <a:prstGeom prst="chevron">
              <a:avLst>
                <a:gd name="adj" fmla="val 71552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E66E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lIns="39934" tIns="39934" rIns="39934" bIns="39934" anchor="ctr"/>
            <a:lstStyle/>
            <a:p>
              <a:pPr algn="ctr" defTabSz="1016000"/>
              <a:r>
                <a:rPr lang="zh-TW" altLang="en-GB" dirty="0">
                  <a:solidFill>
                    <a:srgbClr val="006666"/>
                  </a:solidFill>
                  <a:latin typeface="Frutiger 55 Roman" pitchFamily="34" charset="0"/>
                  <a:ea typeface="新細明體" panose="02020500000000000000" pitchFamily="18" charset="-120"/>
                </a:rPr>
                <a:t>200</a:t>
              </a:r>
              <a:r>
                <a:rPr lang="en-GB" altLang="zh-TW" dirty="0">
                  <a:solidFill>
                    <a:srgbClr val="006666"/>
                  </a:solidFill>
                  <a:latin typeface="Frutiger 55 Roman" pitchFamily="34" charset="0"/>
                  <a:ea typeface="新細明體" panose="02020500000000000000" pitchFamily="18" charset="-120"/>
                </a:rPr>
                <a:t>6</a:t>
              </a:r>
              <a:br>
                <a:rPr lang="en-GB" altLang="zh-TW" dirty="0">
                  <a:solidFill>
                    <a:srgbClr val="006666"/>
                  </a:solidFill>
                  <a:latin typeface="Frutiger 55 Roman" pitchFamily="34" charset="0"/>
                  <a:ea typeface="新細明體" panose="02020500000000000000" pitchFamily="18" charset="-120"/>
                </a:rPr>
              </a:br>
              <a:r>
                <a:rPr lang="zh-TW" altLang="en-US" sz="1600" dirty="0">
                  <a:solidFill>
                    <a:srgbClr val="006666"/>
                  </a:solidFill>
                  <a:latin typeface="Frutiger 55 Roman" pitchFamily="34" charset="0"/>
                  <a:ea typeface="新細明體" panose="02020500000000000000" pitchFamily="18" charset="-120"/>
                </a:rPr>
                <a:t>首推</a:t>
              </a:r>
              <a:r>
                <a:rPr lang="zh-TW" altLang="en-US" sz="1600" dirty="0">
                  <a:solidFill>
                    <a:srgbClr val="006666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內建筆電攝影機</a:t>
              </a:r>
              <a:endParaRPr lang="en-US" altLang="zh-TW" sz="1600" dirty="0">
                <a:solidFill>
                  <a:srgbClr val="006666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 algn="ctr" defTabSz="1016000"/>
              <a:endParaRPr lang="en-GB" altLang="zh-TW" sz="1600" dirty="0">
                <a:solidFill>
                  <a:srgbClr val="006666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381984" name="Rectangle 32"/>
          <p:cNvSpPr>
            <a:spLocks noChangeArrowheads="1"/>
          </p:cNvSpPr>
          <p:nvPr/>
        </p:nvSpPr>
        <p:spPr bwMode="gray">
          <a:xfrm>
            <a:off x="667843" y="3593762"/>
            <a:ext cx="7681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t" anchorCtr="0" compatLnSpc="1">
            <a:prstTxWarp prst="textNoShape">
              <a:avLst/>
            </a:prstTxWarp>
          </a:bodyPr>
          <a:lstStyle/>
          <a:p>
            <a:pPr marL="363538" indent="-363538">
              <a:lnSpc>
                <a:spcPct val="80000"/>
              </a:lnSpc>
              <a:spcAft>
                <a:spcPts val="80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zh-TW" altLang="en-US" sz="2000" u="none" dirty="0">
                <a:solidFill>
                  <a:schemeClr val="tx2"/>
                </a:solidFill>
                <a:latin typeface="Myriad Roman"/>
                <a:ea typeface="新細明體" panose="02020500000000000000" pitchFamily="18" charset="-120"/>
                <a:cs typeface="+mn-cs"/>
              </a:rPr>
              <a:t>新應用帶動新市場成長</a:t>
            </a:r>
            <a:endParaRPr lang="en-GB" altLang="zh-TW" sz="2000" u="none" dirty="0">
              <a:solidFill>
                <a:schemeClr val="tx2"/>
              </a:solidFill>
              <a:latin typeface="Myriad Roman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1992" name="Text Box 40"/>
          <p:cNvSpPr txBox="1">
            <a:spLocks noChangeArrowheads="1"/>
          </p:cNvSpPr>
          <p:nvPr/>
        </p:nvSpPr>
        <p:spPr bwMode="auto">
          <a:xfrm>
            <a:off x="3622455" y="4056092"/>
            <a:ext cx="2826796" cy="37958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square"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800" u="none" dirty="0">
                <a:solidFill>
                  <a:schemeClr val="bg2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外掛網路攝影機</a:t>
            </a:r>
            <a:endParaRPr lang="en-US" altLang="zh-TW" sz="1800" u="none" dirty="0">
              <a:solidFill>
                <a:schemeClr val="bg2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81991" name="Rectangle 39"/>
          <p:cNvSpPr>
            <a:spLocks noChangeArrowheads="1"/>
          </p:cNvSpPr>
          <p:nvPr/>
        </p:nvSpPr>
        <p:spPr bwMode="auto">
          <a:xfrm>
            <a:off x="3622454" y="4432981"/>
            <a:ext cx="2826797" cy="225801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lIns="101599" tIns="50799" rIns="101599" bIns="50799" anchor="ctr"/>
          <a:lstStyle>
            <a:lvl1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pPr algn="ctr"/>
            <a:endParaRPr lang="en-US" altLang="zh-TW" sz="1400">
              <a:solidFill>
                <a:schemeClr val="bg1"/>
              </a:solidFill>
              <a:latin typeface="Myriad Roman" pitchFamily="34" charset="0"/>
              <a:ea typeface="標楷體" panose="03000509000000000000" pitchFamily="65" charset="-120"/>
            </a:endParaRPr>
          </a:p>
        </p:txBody>
      </p:sp>
      <p:sp>
        <p:nvSpPr>
          <p:cNvPr id="381999" name="Text Box 47"/>
          <p:cNvSpPr txBox="1">
            <a:spLocks noChangeArrowheads="1"/>
          </p:cNvSpPr>
          <p:nvPr/>
        </p:nvSpPr>
        <p:spPr bwMode="auto">
          <a:xfrm>
            <a:off x="3656739" y="5862506"/>
            <a:ext cx="2646476" cy="74892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pPr>
              <a:buFontTx/>
              <a:buChar char="•"/>
            </a:pPr>
            <a:r>
              <a:rPr lang="zh-TW" altLang="en-US" sz="1400" u="none" dirty="0">
                <a:solidFill>
                  <a:schemeClr val="bg2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視訊會議</a:t>
            </a:r>
            <a:endParaRPr lang="en-US" altLang="zh-TW" sz="1400" u="none" dirty="0">
              <a:solidFill>
                <a:schemeClr val="bg2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buFontTx/>
              <a:buChar char="•"/>
            </a:pPr>
            <a:r>
              <a:rPr lang="zh-TW" altLang="en-US" sz="1400" u="none" dirty="0">
                <a:solidFill>
                  <a:schemeClr val="bg2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居家工作</a:t>
            </a:r>
            <a:endParaRPr lang="en-US" altLang="zh-TW" sz="1400" u="none" dirty="0">
              <a:solidFill>
                <a:schemeClr val="bg2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buFontTx/>
              <a:buChar char="•"/>
            </a:pPr>
            <a:r>
              <a:rPr lang="zh-TW" altLang="en-US" sz="1400" u="none" dirty="0">
                <a:solidFill>
                  <a:schemeClr val="bg2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遠距學習</a:t>
            </a:r>
            <a:endParaRPr lang="en-US" altLang="zh-TW" sz="1400" u="none" dirty="0">
              <a:solidFill>
                <a:schemeClr val="bg2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82004" name="Text Box 52"/>
          <p:cNvSpPr txBox="1">
            <a:spLocks noChangeArrowheads="1"/>
          </p:cNvSpPr>
          <p:nvPr/>
        </p:nvSpPr>
        <p:spPr bwMode="auto">
          <a:xfrm>
            <a:off x="3583838" y="4540072"/>
            <a:ext cx="2918562" cy="287256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r>
              <a:rPr lang="zh-TW" altLang="en-US" u="none" dirty="0">
                <a:solidFill>
                  <a:schemeClr val="accent5">
                    <a:lumMod val="10000"/>
                  </a:schemeClr>
                </a:solidFill>
                <a:latin typeface="Myriad Roman" pitchFamily="34" charset="0"/>
              </a:rPr>
              <a:t>新冠疫情帶動新一波居家工作視訊需求</a:t>
            </a:r>
            <a:endParaRPr lang="en-US" altLang="zh-TW" u="none" dirty="0">
              <a:solidFill>
                <a:schemeClr val="accent5">
                  <a:lumMod val="10000"/>
                </a:schemeClr>
              </a:solidFill>
              <a:latin typeface="Myriad Roman" pitchFamily="34" charset="0"/>
            </a:endParaRPr>
          </a:p>
        </p:txBody>
      </p:sp>
      <p:pic>
        <p:nvPicPr>
          <p:cNvPr id="382005" name="Picture 53" descr="65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5165424"/>
            <a:ext cx="808691" cy="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006" name="Picture 54" descr="v-confer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08" y="5206192"/>
            <a:ext cx="808690" cy="6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010" name="Text Box 58"/>
          <p:cNvSpPr txBox="1">
            <a:spLocks noChangeArrowheads="1"/>
          </p:cNvSpPr>
          <p:nvPr/>
        </p:nvSpPr>
        <p:spPr bwMode="auto">
          <a:xfrm>
            <a:off x="6664324" y="4602163"/>
            <a:ext cx="2868614" cy="34881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00CC"/>
                    </a:gs>
                    <a:gs pos="50000">
                      <a:srgbClr val="CC00FF"/>
                    </a:gs>
                    <a:gs pos="100000">
                      <a:srgbClr val="99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1pPr>
            <a:lvl2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algn="l"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 dirty="0">
                <a:solidFill>
                  <a:schemeClr val="bg2"/>
                </a:solidFill>
                <a:latin typeface="Myriad Roman" pitchFamily="34" charset="0"/>
                <a:ea typeface="標楷體" panose="03000509000000000000" pitchFamily="65" charset="-120"/>
              </a:rPr>
              <a:t>AI</a:t>
            </a:r>
            <a:r>
              <a:rPr lang="zh-TW" altLang="en-US" sz="1600" dirty="0">
                <a:solidFill>
                  <a:schemeClr val="bg2"/>
                </a:solidFill>
                <a:latin typeface="Myriad Roman" pitchFamily="34" charset="0"/>
                <a:ea typeface="標楷體" panose="03000509000000000000" pitchFamily="65" charset="-120"/>
              </a:rPr>
              <a:t>、</a:t>
            </a:r>
            <a:r>
              <a:rPr lang="en-US" altLang="zh-TW" sz="1600" dirty="0">
                <a:solidFill>
                  <a:schemeClr val="bg2"/>
                </a:solidFill>
                <a:latin typeface="Myriad Roman" pitchFamily="34" charset="0"/>
                <a:ea typeface="標楷體" panose="03000509000000000000" pitchFamily="65" charset="-120"/>
              </a:rPr>
              <a:t>AIOT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526063" y="4079977"/>
            <a:ext cx="2912269" cy="2562052"/>
            <a:chOff x="3751907" y="4159423"/>
            <a:chExt cx="2912269" cy="2562052"/>
          </a:xfrm>
        </p:grpSpPr>
        <p:sp>
          <p:nvSpPr>
            <p:cNvPr id="381988" name="Rectangle 36"/>
            <p:cNvSpPr>
              <a:spLocks noChangeArrowheads="1"/>
            </p:cNvSpPr>
            <p:nvPr/>
          </p:nvSpPr>
          <p:spPr bwMode="auto">
            <a:xfrm>
              <a:off x="3751907" y="4457700"/>
              <a:ext cx="2783856" cy="2263775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algn="ctr" rotWithShape="0">
                <a:schemeClr val="bg2"/>
              </a:outerShdw>
            </a:effectLst>
          </p:spPr>
          <p:txBody>
            <a:bodyPr wrap="none" lIns="101599" tIns="50799" rIns="101599" bIns="50799" anchor="ctr"/>
            <a:lstStyle/>
            <a:p>
              <a:pPr algn="ctr" defTabSz="1016000"/>
              <a:endParaRPr lang="en-US" altLang="zh-TW" sz="1400">
                <a:ea typeface="標楷體" panose="03000509000000000000" pitchFamily="65" charset="-120"/>
              </a:endParaRPr>
            </a:p>
            <a:p>
              <a:pPr algn="ctr" defTabSz="1016000"/>
              <a:endParaRPr lang="en-US" altLang="zh-TW" sz="1400">
                <a:ea typeface="標楷體" panose="03000509000000000000" pitchFamily="65" charset="-120"/>
              </a:endParaRPr>
            </a:p>
            <a:p>
              <a:pPr algn="ctr" defTabSz="1016000"/>
              <a:endParaRPr lang="en-US" altLang="zh-TW" sz="1400">
                <a:ea typeface="標楷體" panose="03000509000000000000" pitchFamily="65" charset="-120"/>
              </a:endParaRPr>
            </a:p>
          </p:txBody>
        </p:sp>
        <p:sp>
          <p:nvSpPr>
            <p:cNvPr id="381989" name="Text Box 37"/>
            <p:cNvSpPr txBox="1">
              <a:spLocks noChangeArrowheads="1"/>
            </p:cNvSpPr>
            <p:nvPr/>
          </p:nvSpPr>
          <p:spPr bwMode="auto">
            <a:xfrm>
              <a:off x="3751907" y="4159423"/>
              <a:ext cx="2783856" cy="38893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algn="ctr" rotWithShape="0">
                <a:schemeClr val="bg2"/>
              </a:outerShdw>
            </a:effectLst>
          </p:spPr>
          <p:txBody>
            <a:bodyPr lIns="101599" tIns="50799" rIns="101599" bIns="50799">
              <a:spAutoFit/>
            </a:bodyPr>
            <a:lstStyle>
              <a:defPPr>
                <a:defRPr lang="en-US"/>
              </a:defPPr>
              <a:lvl1pPr algn="ctr" defTabSz="1016000">
                <a:spcBef>
                  <a:spcPct val="50000"/>
                </a:spcBef>
                <a:defRPr sz="1800" u="none">
                  <a:solidFill>
                    <a:schemeClr val="bg2"/>
                  </a:solidFill>
                  <a:ea typeface="標楷體" panose="03000509000000000000" pitchFamily="65" charset="-120"/>
                </a:defRPr>
              </a:lvl1pPr>
              <a:lvl2pPr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2pPr>
              <a:lvl3pPr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3pPr>
              <a:lvl4pPr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4pPr>
              <a:lvl5pPr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5pPr>
              <a:lvl6pPr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Sans" pitchFamily="34" charset="0"/>
                </a:defRPr>
              </a:lvl6pPr>
              <a:lvl7pPr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Sans" pitchFamily="34" charset="0"/>
                </a:defRPr>
              </a:lvl7pPr>
              <a:lvl8pPr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Sans" pitchFamily="34" charset="0"/>
                </a:defRPr>
              </a:lvl8pPr>
              <a:lvl9pPr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Sans" pitchFamily="34" charset="0"/>
                </a:defRPr>
              </a:lvl9pPr>
            </a:lstStyle>
            <a:p>
              <a:r>
                <a: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rPr>
                <a:t>內建筆電攝影</a:t>
              </a:r>
              <a:r>
                <a:rPr lang="zh-TW" altLang="en-US" dirty="0"/>
                <a:t>機</a:t>
              </a:r>
              <a:endParaRPr lang="en-US" altLang="zh-TW" dirty="0"/>
            </a:p>
          </p:txBody>
        </p:sp>
        <p:graphicFrame>
          <p:nvGraphicFramePr>
            <p:cNvPr id="38199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7053821"/>
                </p:ext>
              </p:extLst>
            </p:nvPr>
          </p:nvGraphicFramePr>
          <p:xfrm>
            <a:off x="5267704" y="5361695"/>
            <a:ext cx="1144286" cy="721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0" name="Image" r:id="rId6" imgW="83076923" imgH="72923077" progId="Photoshop.Image.7">
                    <p:embed/>
                  </p:oleObj>
                </mc:Choice>
                <mc:Fallback>
                  <p:oleObj name="Image" r:id="rId6" imgW="83076923" imgH="72923077" progId="Photoshop.Image.7">
                    <p:embed/>
                    <p:pic>
                      <p:nvPicPr>
                        <p:cNvPr id="381997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704" y="5361695"/>
                          <a:ext cx="1144286" cy="721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1998" name="Text Box 46"/>
            <p:cNvSpPr txBox="1">
              <a:spLocks noChangeArrowheads="1"/>
            </p:cNvSpPr>
            <p:nvPr/>
          </p:nvSpPr>
          <p:spPr bwMode="auto">
            <a:xfrm>
              <a:off x="3855888" y="4649787"/>
              <a:ext cx="2808288" cy="241731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00CC"/>
                      </a:gs>
                      <a:gs pos="50000">
                        <a:srgbClr val="CC00FF"/>
                      </a:gs>
                      <a:gs pos="100000">
                        <a:srgbClr val="9900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>
              <a:spAutoFit/>
            </a:bodyPr>
            <a:lstStyle>
              <a:lvl1pPr algn="l"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1pPr>
              <a:lvl2pPr algn="l"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2pPr>
              <a:lvl3pPr algn="l"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3pPr>
              <a:lvl4pPr algn="l"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4pPr>
              <a:lvl5pPr algn="l" defTabSz="1016000">
                <a:defRPr sz="1200">
                  <a:solidFill>
                    <a:schemeClr val="tx1"/>
                  </a:solidFill>
                  <a:latin typeface="GillSans" pitchFamily="34" charset="0"/>
                </a:defRPr>
              </a:lvl5pPr>
              <a:lvl6pPr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Sans" pitchFamily="34" charset="0"/>
                </a:defRPr>
              </a:lvl6pPr>
              <a:lvl7pPr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Sans" pitchFamily="34" charset="0"/>
                </a:defRPr>
              </a:lvl7pPr>
              <a:lvl8pPr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Sans" pitchFamily="34" charset="0"/>
                </a:defRPr>
              </a:lvl8pPr>
              <a:lvl9pPr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Sans" pitchFamily="34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zh-TW" altLang="en-US" u="none" dirty="0">
                  <a:solidFill>
                    <a:schemeClr val="accent5">
                      <a:lumMod val="10000"/>
                    </a:schemeClr>
                  </a:solidFill>
                  <a:latin typeface="Myriad Roman" pitchFamily="34" charset="0"/>
                </a:rPr>
                <a:t>筆電內建率高且持續升級</a:t>
              </a:r>
              <a:endParaRPr lang="en-US" altLang="zh-TW" sz="1400" dirty="0">
                <a:solidFill>
                  <a:schemeClr val="bg2"/>
                </a:solidFill>
                <a:latin typeface="Myriad Roman" pitchFamily="34" charset="0"/>
                <a:ea typeface="標楷體" panose="03000509000000000000" pitchFamily="65" charset="-120"/>
              </a:endParaRPr>
            </a:p>
          </p:txBody>
        </p:sp>
        <p:pic>
          <p:nvPicPr>
            <p:cNvPr id="382002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99" b="9000"/>
            <a:stretch>
              <a:fillRect/>
            </a:stretch>
          </p:blipFill>
          <p:spPr bwMode="auto">
            <a:xfrm>
              <a:off x="3936126" y="5405077"/>
              <a:ext cx="1223962" cy="30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3855888" y="4901432"/>
              <a:ext cx="1852241" cy="23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16000">
                <a:lnSpc>
                  <a:spcPct val="75000"/>
                </a:lnSpc>
              </a:pPr>
              <a:r>
                <a:rPr lang="zh-TW" altLang="en-US" sz="1200" b="1" u="none" dirty="0">
                  <a:solidFill>
                    <a:schemeClr val="accent5">
                      <a:lumMod val="10000"/>
                    </a:schemeClr>
                  </a:solidFill>
                </a:rPr>
                <a:t>高清</a:t>
              </a:r>
              <a:r>
                <a:rPr lang="en-US" altLang="zh-TW" sz="1200" b="1" u="none" dirty="0">
                  <a:solidFill>
                    <a:schemeClr val="accent5">
                      <a:lumMod val="10000"/>
                    </a:schemeClr>
                  </a:solidFill>
                </a:rPr>
                <a:t>/</a:t>
              </a:r>
              <a:r>
                <a:rPr lang="zh-TW" altLang="en-US" sz="1200" b="1" u="none" dirty="0">
                  <a:solidFill>
                    <a:schemeClr val="accent5">
                      <a:lumMod val="10000"/>
                    </a:schemeClr>
                  </a:solidFill>
                </a:rPr>
                <a:t>超高清</a:t>
              </a:r>
              <a:r>
                <a:rPr lang="en-US" altLang="zh-TW" sz="1200" b="1" u="none" dirty="0">
                  <a:solidFill>
                    <a:schemeClr val="accent5">
                      <a:lumMod val="10000"/>
                    </a:schemeClr>
                  </a:solidFill>
                </a:rPr>
                <a:t>/</a:t>
              </a:r>
              <a:r>
                <a:rPr lang="zh-TW" altLang="en-US" sz="1200" b="1" u="none" dirty="0">
                  <a:solidFill>
                    <a:schemeClr val="accent5">
                      <a:lumMod val="10000"/>
                    </a:schemeClr>
                  </a:solidFill>
                </a:rPr>
                <a:t>除雜噪</a:t>
              </a:r>
            </a:p>
          </p:txBody>
        </p:sp>
      </p:grpSp>
      <p:sp>
        <p:nvSpPr>
          <p:cNvPr id="381982" name="Rectangle 30"/>
          <p:cNvSpPr>
            <a:spLocks noChangeArrowheads="1"/>
          </p:cNvSpPr>
          <p:nvPr/>
        </p:nvSpPr>
        <p:spPr bwMode="auto">
          <a:xfrm>
            <a:off x="6718827" y="4432980"/>
            <a:ext cx="3114653" cy="225133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lIns="101599" tIns="50799" rIns="101599" bIns="50799" anchor="ctr"/>
          <a:lstStyle/>
          <a:p>
            <a:pPr algn="ctr" defTabSz="1016000"/>
            <a:endParaRPr lang="zh-TW" altLang="en-US" sz="1400">
              <a:ea typeface="標楷體" panose="03000509000000000000" pitchFamily="65" charset="-120"/>
            </a:endParaRPr>
          </a:p>
        </p:txBody>
      </p:sp>
      <p:sp>
        <p:nvSpPr>
          <p:cNvPr id="381983" name="Text Box 31"/>
          <p:cNvSpPr txBox="1">
            <a:spLocks noChangeArrowheads="1"/>
          </p:cNvSpPr>
          <p:nvPr/>
        </p:nvSpPr>
        <p:spPr bwMode="auto">
          <a:xfrm>
            <a:off x="6718827" y="4048227"/>
            <a:ext cx="3114653" cy="37958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square" lIns="101599" tIns="50799" rIns="101599" bIns="50799">
            <a:spAutoFit/>
          </a:bodyPr>
          <a:lstStyle>
            <a:defPPr>
              <a:defRPr lang="en-US"/>
            </a:defPPr>
            <a:lvl1pPr algn="ctr" defTabSz="1016000">
              <a:spcBef>
                <a:spcPct val="50000"/>
              </a:spcBef>
              <a:defRPr sz="1800" u="none">
                <a:solidFill>
                  <a:schemeClr val="bg2"/>
                </a:solidFill>
                <a:ea typeface="標楷體" panose="03000509000000000000" pitchFamily="65" charset="-120"/>
              </a:defRPr>
            </a:lvl1pPr>
            <a:lvl2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2pPr>
            <a:lvl3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3pPr>
            <a:lvl4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4pPr>
            <a:lvl5pPr defTabSz="1016000">
              <a:defRPr sz="1200">
                <a:solidFill>
                  <a:schemeClr val="tx1"/>
                </a:solidFill>
                <a:latin typeface="GillSans" pitchFamily="34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Sans" pitchFamily="34" charset="0"/>
              </a:defRPr>
            </a:lvl9pPr>
          </a:lstStyle>
          <a:p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新應用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32" name="图片 3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23" y="4908411"/>
            <a:ext cx="662146" cy="77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图片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59" y="4919130"/>
            <a:ext cx="866102" cy="692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664324" y="4499688"/>
            <a:ext cx="3384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u="none" dirty="0">
                <a:solidFill>
                  <a:schemeClr val="accent5">
                    <a:lumMod val="10000"/>
                  </a:schemeClr>
                </a:solidFill>
              </a:rPr>
              <a:t>臉部辨識</a:t>
            </a:r>
            <a:endParaRPr lang="en-US" altLang="zh-TW" sz="1200" u="none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sz="1200" u="none" dirty="0">
                <a:solidFill>
                  <a:schemeClr val="accent5">
                    <a:lumMod val="10000"/>
                  </a:schemeClr>
                </a:solidFill>
              </a:rPr>
              <a:t>安防、門禁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6302" y="5847633"/>
            <a:ext cx="741459" cy="7943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7761" y="5709772"/>
            <a:ext cx="706840" cy="93574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298613" y="5608918"/>
            <a:ext cx="1505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 u="none">
                <a:solidFill>
                  <a:schemeClr val="bg2"/>
                </a:solidFill>
              </a:defRPr>
            </a:lvl1pPr>
          </a:lstStyle>
          <a:p>
            <a:r>
              <a:rPr lang="zh-TW" altLang="en-US" dirty="0"/>
              <a:t>金融支付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1482" y="5906426"/>
            <a:ext cx="687947" cy="73955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643780" y="5616242"/>
            <a:ext cx="170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u="none" dirty="0">
                <a:solidFill>
                  <a:schemeClr val="bg2"/>
                </a:solidFill>
              </a:rPr>
              <a:t>高拍儀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335455" y="2445900"/>
            <a:ext cx="1467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016000">
              <a:defRPr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defRPr>
            </a:lvl1pPr>
          </a:lstStyle>
          <a:p>
            <a:r>
              <a:rPr lang="en-GB" altLang="zh-TW" dirty="0"/>
              <a:t>202</a:t>
            </a:r>
            <a:r>
              <a:rPr lang="en-US" altLang="zh-TW" dirty="0"/>
              <a:t>1</a:t>
            </a:r>
          </a:p>
          <a:p>
            <a:r>
              <a:rPr lang="zh-TW" altLang="en-US" sz="1600" dirty="0"/>
              <a:t>居家工作</a:t>
            </a:r>
            <a:r>
              <a:rPr lang="en-US" altLang="zh-TW" sz="1600" dirty="0"/>
              <a:t>/AIOT</a:t>
            </a:r>
            <a:endParaRPr lang="zh-TW" altLang="en-US" sz="1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86996" y="2402316"/>
            <a:ext cx="2973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16000"/>
            <a:r>
              <a:rPr lang="zh-TW" altLang="en-GB" dirty="0"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rPr>
              <a:t>20</a:t>
            </a:r>
            <a:r>
              <a:rPr lang="en-US" altLang="zh-TW" dirty="0"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rPr>
              <a:t>08</a:t>
            </a:r>
          </a:p>
          <a:p>
            <a:pPr algn="ctr" defTabSz="1016000"/>
            <a:r>
              <a:rPr lang="zh-TW" altLang="en-US" sz="1600" dirty="0"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rPr>
              <a:t>松翰筆電攝影機晶片</a:t>
            </a:r>
            <a:endParaRPr lang="en-GB" altLang="zh-TW" sz="1600" dirty="0">
              <a:solidFill>
                <a:srgbClr val="006666"/>
              </a:solidFill>
              <a:latin typeface="Frutiger 55 Roman" pitchFamily="34" charset="0"/>
              <a:ea typeface="新細明體" panose="02020500000000000000" pitchFamily="18" charset="-120"/>
            </a:endParaRPr>
          </a:p>
          <a:p>
            <a:pPr algn="ctr" defTabSz="1016000"/>
            <a:r>
              <a:rPr lang="zh-TW" altLang="en-US" sz="1600" dirty="0"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rPr>
              <a:t>市占率達</a:t>
            </a:r>
            <a:r>
              <a:rPr lang="en-GB" altLang="zh-TW" sz="1600" dirty="0">
                <a:solidFill>
                  <a:srgbClr val="006666"/>
                </a:solidFill>
                <a:latin typeface="Frutiger 55 Roman" pitchFamily="34" charset="0"/>
                <a:ea typeface="新細明體" panose="02020500000000000000" pitchFamily="18" charset="-120"/>
              </a:rPr>
              <a:t> 60%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759" y="5719945"/>
            <a:ext cx="1001999" cy="7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687512" y="482520"/>
            <a:ext cx="8570834" cy="51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>
            <a:lvl1pPr marL="25400" indent="-25400" eaLnBrk="1" hangingPunct="1">
              <a:defRPr sz="3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SimSun" pitchFamily="2" charset="-122"/>
                <a:cs typeface="+mj-cs"/>
              </a:defRPr>
            </a:lvl1pPr>
            <a:lvl2pPr marL="25400" indent="-25400">
              <a:spcAft>
                <a:spcPts val="200"/>
              </a:spcAft>
              <a:defRPr sz="3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defRPr>
            </a:lvl2pPr>
            <a:lvl3pPr marL="25400" indent="-25400">
              <a:spcAft>
                <a:spcPts val="200"/>
              </a:spcAft>
              <a:defRPr sz="3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defRPr>
            </a:lvl3pPr>
            <a:lvl4pPr marL="25400" indent="-25400">
              <a:spcAft>
                <a:spcPts val="200"/>
              </a:spcAft>
              <a:defRPr sz="3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defRPr>
            </a:lvl4pPr>
            <a:lvl5pPr marL="25400" indent="-25400">
              <a:spcAft>
                <a:spcPts val="200"/>
              </a:spcAft>
              <a:defRPr sz="3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defRPr>
            </a:lvl5pPr>
            <a:lvl6pPr marL="482600" fontAlgn="base">
              <a:spcBef>
                <a:spcPct val="0"/>
              </a:spcBef>
              <a:spcAft>
                <a:spcPts val="200"/>
              </a:spcAft>
              <a:defRPr sz="3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defRPr>
            </a:lvl6pPr>
            <a:lvl7pPr marL="939800" fontAlgn="base">
              <a:spcBef>
                <a:spcPct val="0"/>
              </a:spcBef>
              <a:spcAft>
                <a:spcPts val="200"/>
              </a:spcAft>
              <a:defRPr sz="3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defRPr>
            </a:lvl7pPr>
            <a:lvl8pPr marL="1397000" fontAlgn="base">
              <a:spcBef>
                <a:spcPct val="0"/>
              </a:spcBef>
              <a:spcAft>
                <a:spcPts val="200"/>
              </a:spcAft>
              <a:defRPr sz="3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defRPr>
            </a:lvl8pPr>
            <a:lvl9pPr marL="1854200" fontAlgn="base">
              <a:spcBef>
                <a:spcPct val="0"/>
              </a:spcBef>
              <a:spcAft>
                <a:spcPts val="200"/>
              </a:spcAft>
              <a:defRPr sz="3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Roman"/>
              </a:defRPr>
            </a:lvl9pPr>
          </a:lstStyle>
          <a:p>
            <a:pPr marL="25400" marR="0" lvl="0" indent="-25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影像視訊晶片比重</a:t>
            </a:r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141482"/>
              </p:ext>
            </p:extLst>
          </p:nvPr>
        </p:nvGraphicFramePr>
        <p:xfrm>
          <a:off x="-536624" y="3489062"/>
          <a:ext cx="45720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圖表 12">
            <a:extLst>
              <a:ext uri="{FF2B5EF4-FFF2-40B4-BE49-F238E27FC236}">
                <a16:creationId xmlns:a16="http://schemas.microsoft.com/office/drawing/2014/main" id="{B44AC3CD-A294-411E-AED9-A94CCC15B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804074"/>
              </p:ext>
            </p:extLst>
          </p:nvPr>
        </p:nvGraphicFramePr>
        <p:xfrm>
          <a:off x="6232128" y="2017780"/>
          <a:ext cx="3672408" cy="301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圖表 11">
            <a:extLst>
              <a:ext uri="{FF2B5EF4-FFF2-40B4-BE49-F238E27FC236}">
                <a16:creationId xmlns:a16="http://schemas.microsoft.com/office/drawing/2014/main" id="{95FCABCF-15D8-4117-8308-BD8AFCABD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281388"/>
              </p:ext>
            </p:extLst>
          </p:nvPr>
        </p:nvGraphicFramePr>
        <p:xfrm>
          <a:off x="3136725" y="2662754"/>
          <a:ext cx="3672408" cy="301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87570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86445"/>
              </p:ext>
            </p:extLst>
          </p:nvPr>
        </p:nvGraphicFramePr>
        <p:xfrm>
          <a:off x="758825" y="1815758"/>
          <a:ext cx="8858250" cy="465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Worksheet" r:id="rId4" imgW="7257954" imgH="3600450" progId="Excel.Sheet.8">
                  <p:embed/>
                </p:oleObj>
              </mc:Choice>
              <mc:Fallback>
                <p:oleObj name="Worksheet" r:id="rId4" imgW="7257954" imgH="3600450" progId="Excel.Sheet.8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815758"/>
                        <a:ext cx="8858250" cy="465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00050" y="1633538"/>
            <a:ext cx="2609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rIns="91437">
            <a:spAutoFit/>
          </a:bodyPr>
          <a:lstStyle>
            <a:lvl1pPr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1400" b="1" u="none" dirty="0">
                <a:solidFill>
                  <a:schemeClr val="tx2"/>
                </a:solidFill>
                <a:latin typeface="Arial" charset="0"/>
                <a:ea typeface="新細明體" charset="-120"/>
              </a:rPr>
              <a:t>單位：新台幣仟元</a:t>
            </a:r>
            <a:endParaRPr kumimoji="1" lang="en-US" altLang="zh-TW" sz="1400" b="1" u="none" dirty="0">
              <a:solidFill>
                <a:schemeClr val="tx2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758825" y="425450"/>
            <a:ext cx="9217025" cy="7350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 第</a:t>
            </a: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季合併財務報告摘要  </a:t>
            </a:r>
          </a:p>
        </p:txBody>
      </p:sp>
    </p:spTree>
    <p:extLst>
      <p:ext uri="{BB962C8B-B14F-4D97-AF65-F5344CB8AC3E}">
        <p14:creationId xmlns:p14="http://schemas.microsoft.com/office/powerpoint/2010/main" val="1721094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214102"/>
              </p:ext>
            </p:extLst>
          </p:nvPr>
        </p:nvGraphicFramePr>
        <p:xfrm>
          <a:off x="646113" y="2490788"/>
          <a:ext cx="8782050" cy="391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Worksheet" r:id="rId4" imgW="7762996" imgH="3381504" progId="Excel.Sheet.8">
                  <p:embed/>
                </p:oleObj>
              </mc:Choice>
              <mc:Fallback>
                <p:oleObj name="Worksheet" r:id="rId4" imgW="7762996" imgH="3381504" progId="Excel.Sheet.8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2490788"/>
                        <a:ext cx="8782050" cy="391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141413" y="1377950"/>
            <a:ext cx="8353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96" tIns="50796" rIns="101596" bIns="50796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en-US" altLang="zh-TW" sz="2800" b="1" u="none">
              <a:solidFill>
                <a:schemeClr val="tx2"/>
              </a:solidFill>
              <a:latin typeface="Arial Unicode MS" pitchFamily="34" charset="-12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15949" y="1377950"/>
            <a:ext cx="7777163" cy="53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96" tIns="50796" rIns="101596" bIns="50796">
            <a:spAutoFit/>
          </a:bodyPr>
          <a:lstStyle>
            <a:lvl1pPr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 defTabSz="1016000"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kumimoji="1" lang="zh-TW" altLang="en-US" sz="2800" b="1" u="none" dirty="0">
                <a:solidFill>
                  <a:schemeClr val="tx2"/>
                </a:solidFill>
                <a:latin typeface="Arial Unicode MS" pitchFamily="34" charset="-120"/>
              </a:rPr>
              <a:t>綜合損益表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6113" y="1976437"/>
            <a:ext cx="15121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7" rIns="91437">
            <a:spAutoFit/>
          </a:bodyPr>
          <a:lstStyle>
            <a:lvl1pPr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bg1"/>
                </a:solidFill>
                <a:latin typeface="Myriad Roman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單位</a:t>
            </a:r>
            <a:r>
              <a:rPr kumimoji="1" lang="en-US" altLang="zh-TW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:</a:t>
            </a:r>
            <a:r>
              <a:rPr kumimoji="1" lang="zh-TW" altLang="en-US" sz="1400" b="1" u="none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新台幣仟元</a:t>
            </a:r>
            <a:endParaRPr kumimoji="1" lang="en-US" altLang="zh-TW" sz="1400" b="1" u="none" dirty="0">
              <a:solidFill>
                <a:schemeClr val="tx2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  第</a:t>
            </a:r>
            <a:r>
              <a:rPr lang="en-US" altLang="zh-TW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kern="1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季合併財務報告 年度比較</a:t>
            </a:r>
            <a:endParaRPr lang="en-US" altLang="zh-TW" kern="1200" dirty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7428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ver Page">
  <a:themeElements>
    <a:clrScheme name="">
      <a:dk1>
        <a:srgbClr val="FFFFFF"/>
      </a:dk1>
      <a:lt1>
        <a:srgbClr val="FFFFFF"/>
      </a:lt1>
      <a:dk2>
        <a:srgbClr val="006666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 Page">
      <a:majorFont>
        <a:latin typeface="Myriad Roman"/>
        <a:ea typeface=""/>
        <a:cs typeface=""/>
      </a:majorFont>
      <a:minorFont>
        <a:latin typeface="Myria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900CC"/>
            </a:gs>
            <a:gs pos="50000">
              <a:srgbClr val="CC00FF"/>
            </a:gs>
            <a:gs pos="100000">
              <a:srgbClr val="9900CC"/>
            </a:gs>
          </a:gsLst>
          <a:lin ang="5400000" scaled="1"/>
        </a:gradFill>
        <a:ln>
          <a:noFill/>
        </a:ln>
        <a:effectLst>
          <a:outerShdw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l" defTabSz="1016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Roman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900CC"/>
            </a:gs>
            <a:gs pos="50000">
              <a:srgbClr val="CC00FF"/>
            </a:gs>
            <a:gs pos="100000">
              <a:srgbClr val="9900CC"/>
            </a:gs>
          </a:gsLst>
          <a:lin ang="5400000" scaled="1"/>
        </a:gradFill>
        <a:ln>
          <a:noFill/>
        </a:ln>
        <a:effectLst>
          <a:outerShdw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l" defTabSz="1016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Roman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cov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ior Page">
  <a:themeElements>
    <a:clrScheme name="">
      <a:dk1>
        <a:srgbClr val="FFFFFF"/>
      </a:dk1>
      <a:lt1>
        <a:srgbClr val="FFFFFF"/>
      </a:lt1>
      <a:dk2>
        <a:srgbClr val="006666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 Page">
      <a:majorFont>
        <a:latin typeface="Myriad Roman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900CC"/>
            </a:gs>
            <a:gs pos="50000">
              <a:srgbClr val="CC00FF"/>
            </a:gs>
            <a:gs pos="100000">
              <a:srgbClr val="9900CC"/>
            </a:gs>
          </a:gsLst>
          <a:lin ang="5400000" scaled="1"/>
        </a:gradFill>
        <a:ln>
          <a:noFill/>
        </a:ln>
        <a:effectLst>
          <a:outerShdw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l" defTabSz="1016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Roman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900CC"/>
            </a:gs>
            <a:gs pos="50000">
              <a:srgbClr val="CC00FF"/>
            </a:gs>
            <a:gs pos="100000">
              <a:srgbClr val="9900CC"/>
            </a:gs>
          </a:gsLst>
          <a:lin ang="5400000" scaled="1"/>
        </a:gradFill>
        <a:ln>
          <a:noFill/>
        </a:ln>
        <a:effectLst>
          <a:outerShdw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l" defTabSz="1016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Roman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Interio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terior Page">
  <a:themeElements>
    <a:clrScheme name="">
      <a:dk1>
        <a:srgbClr val="FFFFFF"/>
      </a:dk1>
      <a:lt1>
        <a:srgbClr val="FFFFFF"/>
      </a:lt1>
      <a:dk2>
        <a:srgbClr val="006666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 Page">
      <a:majorFont>
        <a:latin typeface="Myriad Roman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900CC"/>
            </a:gs>
            <a:gs pos="50000">
              <a:srgbClr val="CC00FF"/>
            </a:gs>
            <a:gs pos="100000">
              <a:srgbClr val="9900CC"/>
            </a:gs>
          </a:gsLst>
          <a:lin ang="5400000" scaled="1"/>
        </a:gradFill>
        <a:ln>
          <a:noFill/>
        </a:ln>
        <a:effectLst>
          <a:outerShdw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l" defTabSz="1016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Roman"/>
            <a:ea typeface="Arial Unicode MS" pitchFamily="34" charset="-120"/>
            <a:cs typeface="Arial Unicode MS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900CC"/>
            </a:gs>
            <a:gs pos="50000">
              <a:srgbClr val="CC00FF"/>
            </a:gs>
            <a:gs pos="100000">
              <a:srgbClr val="9900CC"/>
            </a:gs>
          </a:gsLst>
          <a:lin ang="5400000" scaled="1"/>
        </a:gradFill>
        <a:ln>
          <a:noFill/>
        </a:ln>
        <a:effectLst>
          <a:outerShdw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l" defTabSz="1016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Roman"/>
            <a:ea typeface="Arial Unicode MS" pitchFamily="34" charset="-120"/>
            <a:cs typeface="Arial Unicode MS" pitchFamily="34" charset="-120"/>
          </a:defRPr>
        </a:defPPr>
      </a:lstStyle>
    </a:lnDef>
  </a:objectDefaults>
  <a:extraClrSchemeLst>
    <a:extraClrScheme>
      <a:clrScheme name="Interio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template1-white</Template>
  <TotalTime>68803</TotalTime>
  <Pages>0</Pages>
  <Words>428</Words>
  <Characters>0</Characters>
  <Application>Microsoft Office PowerPoint</Application>
  <PresentationFormat>自訂</PresentationFormat>
  <Lines>0</Lines>
  <Paragraphs>127</Paragraphs>
  <Slides>12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30" baseType="lpstr">
      <vt:lpstr>Arial Unicode MS</vt:lpstr>
      <vt:lpstr>Frutiger 55 Roman</vt:lpstr>
      <vt:lpstr>GillSans</vt:lpstr>
      <vt:lpstr>Gungsuh</vt:lpstr>
      <vt:lpstr>Myriad Roman</vt:lpstr>
      <vt:lpstr>細明體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cover Page</vt:lpstr>
      <vt:lpstr>Interior Page</vt:lpstr>
      <vt:lpstr>1_Interior Page</vt:lpstr>
      <vt:lpstr>Image</vt:lpstr>
      <vt:lpstr>Worksheet</vt:lpstr>
      <vt:lpstr>SONiX Technology Co., Ltd.  Company Briefing    </vt:lpstr>
      <vt:lpstr>產品類別與應用</vt:lpstr>
      <vt:lpstr>產品組合變化</vt:lpstr>
      <vt:lpstr>微控制器(MCU) 主要應用</vt:lpstr>
      <vt:lpstr>MCU 產品類別</vt:lpstr>
      <vt:lpstr>影像視訊晶片</vt:lpstr>
      <vt:lpstr>PowerPoint 簡報</vt:lpstr>
      <vt:lpstr>112年度 第1季合併財務報告摘要  </vt:lpstr>
      <vt:lpstr>112年度  第1季合併財務報告 年度比較</vt:lpstr>
      <vt:lpstr>112年度 第1季 合併財務報告 季度比較</vt:lpstr>
      <vt:lpstr>股利分派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黃淑敏 shumin</dc:creator>
  <cp:lastModifiedBy>黃淑敏 shumin</cp:lastModifiedBy>
  <cp:revision>1742</cp:revision>
  <cp:lastPrinted>2020-12-02T03:39:24Z</cp:lastPrinted>
  <dcterms:modified xsi:type="dcterms:W3CDTF">2023-12-20T02:43:06Z</dcterms:modified>
</cp:coreProperties>
</file>